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tags/tag1.xml" ContentType="application/vnd.openxmlformats-officedocument.presentationml.tags+xml"/>
  <Override PartName="/ppt/notesSlides/notesSlide16.xml" ContentType="application/vnd.openxmlformats-officedocument.presentationml.notesSlide+xml"/>
  <Override PartName="/ppt/tags/tag2.xml" ContentType="application/vnd.openxmlformats-officedocument.presentationml.tags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tags/tag3.xml" ContentType="application/vnd.openxmlformats-officedocument.presentationml.tags+xml"/>
  <Override PartName="/ppt/notesSlides/notesSlide27.xml" ContentType="application/vnd.openxmlformats-officedocument.presentationml.notesSlide+xml"/>
  <Override PartName="/ppt/tags/tag4.xml" ContentType="application/vnd.openxmlformats-officedocument.presentationml.tags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5" r:id="rId1"/>
  </p:sldMasterIdLst>
  <p:notesMasterIdLst>
    <p:notesMasterId r:id="rId73"/>
  </p:notesMasterIdLst>
  <p:handoutMasterIdLst>
    <p:handoutMasterId r:id="rId74"/>
  </p:handoutMasterIdLst>
  <p:sldIdLst>
    <p:sldId id="1877" r:id="rId2"/>
    <p:sldId id="256" r:id="rId3"/>
    <p:sldId id="321" r:id="rId4"/>
    <p:sldId id="286" r:id="rId5"/>
    <p:sldId id="309" r:id="rId6"/>
    <p:sldId id="289" r:id="rId7"/>
    <p:sldId id="324" r:id="rId8"/>
    <p:sldId id="287" r:id="rId9"/>
    <p:sldId id="558" r:id="rId10"/>
    <p:sldId id="571" r:id="rId11"/>
    <p:sldId id="302" r:id="rId12"/>
    <p:sldId id="719" r:id="rId13"/>
    <p:sldId id="288" r:id="rId14"/>
    <p:sldId id="1878" r:id="rId15"/>
    <p:sldId id="297" r:id="rId16"/>
    <p:sldId id="575" r:id="rId17"/>
    <p:sldId id="299" r:id="rId18"/>
    <p:sldId id="646" r:id="rId19"/>
    <p:sldId id="647" r:id="rId20"/>
    <p:sldId id="648" r:id="rId21"/>
    <p:sldId id="649" r:id="rId22"/>
    <p:sldId id="650" r:id="rId23"/>
    <p:sldId id="651" r:id="rId24"/>
    <p:sldId id="715" r:id="rId25"/>
    <p:sldId id="652" r:id="rId26"/>
    <p:sldId id="577" r:id="rId27"/>
    <p:sldId id="475" r:id="rId28"/>
    <p:sldId id="579" r:id="rId29"/>
    <p:sldId id="580" r:id="rId30"/>
    <p:sldId id="573" r:id="rId31"/>
    <p:sldId id="1879" r:id="rId32"/>
    <p:sldId id="259" r:id="rId33"/>
    <p:sldId id="1070" r:id="rId34"/>
    <p:sldId id="557" r:id="rId35"/>
    <p:sldId id="519" r:id="rId36"/>
    <p:sldId id="281" r:id="rId37"/>
    <p:sldId id="273" r:id="rId38"/>
    <p:sldId id="274" r:id="rId39"/>
    <p:sldId id="561" r:id="rId40"/>
    <p:sldId id="562" r:id="rId41"/>
    <p:sldId id="570" r:id="rId42"/>
    <p:sldId id="563" r:id="rId43"/>
    <p:sldId id="564" r:id="rId44"/>
    <p:sldId id="565" r:id="rId45"/>
    <p:sldId id="572" r:id="rId46"/>
    <p:sldId id="566" r:id="rId47"/>
    <p:sldId id="567" r:id="rId48"/>
    <p:sldId id="568" r:id="rId49"/>
    <p:sldId id="569" r:id="rId50"/>
    <p:sldId id="300" r:id="rId51"/>
    <p:sldId id="520" r:id="rId52"/>
    <p:sldId id="258" r:id="rId53"/>
    <p:sldId id="547" r:id="rId54"/>
    <p:sldId id="551" r:id="rId55"/>
    <p:sldId id="552" r:id="rId56"/>
    <p:sldId id="581" r:id="rId57"/>
    <p:sldId id="548" r:id="rId58"/>
    <p:sldId id="318" r:id="rId59"/>
    <p:sldId id="327" r:id="rId60"/>
    <p:sldId id="322" r:id="rId61"/>
    <p:sldId id="550" r:id="rId62"/>
    <p:sldId id="323" r:id="rId63"/>
    <p:sldId id="326" r:id="rId64"/>
    <p:sldId id="298" r:id="rId65"/>
    <p:sldId id="275" r:id="rId66"/>
    <p:sldId id="489" r:id="rId67"/>
    <p:sldId id="329" r:id="rId68"/>
    <p:sldId id="301" r:id="rId69"/>
    <p:sldId id="409" r:id="rId70"/>
    <p:sldId id="330" r:id="rId71"/>
    <p:sldId id="283" r:id="rId72"/>
  </p:sldIdLst>
  <p:sldSz cx="9144000" cy="6858000" type="screen4x3"/>
  <p:notesSz cx="6858000" cy="9144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eyed Majid Zahedi" initials="SMZ" lastIdx="1" clrIdx="0">
    <p:extLst>
      <p:ext uri="{19B8F6BF-5375-455C-9EA6-DF929625EA0E}">
        <p15:presenceInfo xmlns:p15="http://schemas.microsoft.com/office/powerpoint/2012/main" userId="S::smzahedi@uwaterloo.ca::d17101d1-ee0b-49fa-a766-06364933e71a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frameSlides="1"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69" autoAdjust="0"/>
    <p:restoredTop sz="82857" autoAdjust="0"/>
  </p:normalViewPr>
  <p:slideViewPr>
    <p:cSldViewPr snapToGrid="0" snapToObjects="1">
      <p:cViewPr varScale="1">
        <p:scale>
          <a:sx n="105" d="100"/>
          <a:sy n="105" d="100"/>
        </p:scale>
        <p:origin x="2104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9" d="100"/>
          <a:sy n="89" d="100"/>
        </p:scale>
        <p:origin x="-2880" y="-12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handoutMaster" Target="handoutMasters/handoutMaster1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D914F5-BDF5-7246-A84B-A66E8B9D8ACD}" type="datetimeFigureOut">
              <a:rPr lang="en-US" smtClean="0"/>
              <a:pPr/>
              <a:t>1/2/22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5776E9-A9CD-4043-959E-659F562B1D9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D06765-E16F-FA43-BF9C-D124BAA34082}" type="datetimeFigureOut">
              <a:rPr lang="en-US" smtClean="0"/>
              <a:pPr/>
              <a:t>1/2/22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D9D75A-08D5-2F4E-8CF6-F3F8A539724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D9D75A-08D5-2F4E-8CF6-F3F8A539724C}" type="slidenum">
              <a:rPr lang="en-US" smtClean="0"/>
              <a:pPr/>
              <a:t>2</a:t>
            </a:fld>
            <a:endParaRPr 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7" name="Rectangle 2">
            <a:extLst>
              <a:ext uri="{FF2B5EF4-FFF2-40B4-BE49-F238E27FC236}">
                <a16:creationId xmlns:a16="http://schemas.microsoft.com/office/drawing/2014/main" id="{FE438CE0-92BA-2046-A234-4C7D843CF3E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38" name="Rectangle 3">
            <a:extLst>
              <a:ext uri="{FF2B5EF4-FFF2-40B4-BE49-F238E27FC236}">
                <a16:creationId xmlns:a16="http://schemas.microsoft.com/office/drawing/2014/main" id="{98E652EE-FE76-D547-9AB6-F414B44921E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Comic Sans MS" panose="030F0902030302020204" pitchFamily="66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033792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5" name="Rectangle 2">
            <a:extLst>
              <a:ext uri="{FF2B5EF4-FFF2-40B4-BE49-F238E27FC236}">
                <a16:creationId xmlns:a16="http://schemas.microsoft.com/office/drawing/2014/main" id="{4BF840CC-1B55-BE45-97D7-F6B2EE918DF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786" name="Rectangle 3">
            <a:extLst>
              <a:ext uri="{FF2B5EF4-FFF2-40B4-BE49-F238E27FC236}">
                <a16:creationId xmlns:a16="http://schemas.microsoft.com/office/drawing/2014/main" id="{977ACAF0-73DA-2644-B753-86BE72E52EE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Comic Sans MS" panose="030F0902030302020204" pitchFamily="66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295445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3" name="Rectangle 2">
            <a:extLst>
              <a:ext uri="{FF2B5EF4-FFF2-40B4-BE49-F238E27FC236}">
                <a16:creationId xmlns:a16="http://schemas.microsoft.com/office/drawing/2014/main" id="{81B4D9FE-9727-774A-B721-2D1DB0BC50C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834" name="Rectangle 3">
            <a:extLst>
              <a:ext uri="{FF2B5EF4-FFF2-40B4-BE49-F238E27FC236}">
                <a16:creationId xmlns:a16="http://schemas.microsoft.com/office/drawing/2014/main" id="{84E707F1-080B-7342-A8E3-A6A06BE0A3A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Comic Sans MS" panose="030F0902030302020204" pitchFamily="66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330598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1" name="Rectangle 2">
            <a:extLst>
              <a:ext uri="{FF2B5EF4-FFF2-40B4-BE49-F238E27FC236}">
                <a16:creationId xmlns:a16="http://schemas.microsoft.com/office/drawing/2014/main" id="{FE91C960-D1AB-ED46-9867-9E408FD21C2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2" name="Rectangle 3">
            <a:extLst>
              <a:ext uri="{FF2B5EF4-FFF2-40B4-BE49-F238E27FC236}">
                <a16:creationId xmlns:a16="http://schemas.microsoft.com/office/drawing/2014/main" id="{7522C018-C670-D14E-9EDE-7AE081A7C56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Comic Sans MS" panose="030F0902030302020204" pitchFamily="66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016677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5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Comic Sans MS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04167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some sense, OS is just a software engineering problem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baseline="0" dirty="0"/>
              <a:t>The first interface is an abstract virtual machine – an abstraction that allows programmers to ignore the OS.</a:t>
            </a:r>
          </a:p>
          <a:p>
            <a:r>
              <a:rPr lang="en-US" baseline="0" dirty="0"/>
              <a:t>And under all of that is another abstraction, that allows the OS to run on a variety of different hardware .</a:t>
            </a:r>
          </a:p>
          <a:p>
            <a:r>
              <a:rPr lang="en-US" baseline="0" dirty="0"/>
              <a:t>That way, you can change the underlying hardware, without changing (much of) the OS.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D9D75A-08D5-2F4E-8CF6-F3F8A539724C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12002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899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572291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3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841347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7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r>
              <a:rPr lang="en-US" dirty="0">
                <a:latin typeface="+mn-lt"/>
              </a:rPr>
              <a:t>Example of system </a:t>
            </a:r>
            <a:r>
              <a:rPr lang="en-US" dirty="0" err="1">
                <a:latin typeface="+mn-lt"/>
              </a:rPr>
              <a:t>vm</a:t>
            </a:r>
            <a:r>
              <a:rPr lang="en-US" dirty="0">
                <a:latin typeface="+mn-lt"/>
              </a:rPr>
              <a:t> layout!</a:t>
            </a:r>
          </a:p>
        </p:txBody>
      </p:sp>
    </p:spTree>
    <p:extLst>
      <p:ext uri="{BB962C8B-B14F-4D97-AF65-F5344CB8AC3E}">
        <p14:creationId xmlns:p14="http://schemas.microsoft.com/office/powerpoint/2010/main" val="14952492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D9D75A-08D5-2F4E-8CF6-F3F8A539724C}" type="slidenum">
              <a:rPr lang="en-US" smtClean="0"/>
              <a:pPr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05984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D9D75A-08D5-2F4E-8CF6-F3F8A539724C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938390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If we want our designed system to last for a decade, we better design them knowing what’s coming. That’s why we need to study trends in computing technologies.</a:t>
            </a: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B21A-A30D-7248-B22A-885522BAB438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110503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to program these?</a:t>
            </a:r>
          </a:p>
          <a:p>
            <a:r>
              <a:rPr lang="en-US" dirty="0"/>
              <a:t> - Use 2 CPUs for video/audio</a:t>
            </a:r>
          </a:p>
          <a:p>
            <a:r>
              <a:rPr lang="en-US" dirty="0"/>
              <a:t> - Use 1 for word processor, 1 for browser</a:t>
            </a:r>
          </a:p>
          <a:p>
            <a:r>
              <a:rPr lang="en-US" dirty="0"/>
              <a:t> - 61 for virus checking???</a:t>
            </a:r>
          </a:p>
          <a:p>
            <a:endParaRPr lang="en-US" dirty="0"/>
          </a:p>
          <a:p>
            <a:r>
              <a:rPr lang="en-US" dirty="0"/>
              <a:t>Parallelism must be exploited at all levels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D9D75A-08D5-2F4E-8CF6-F3F8A539724C}" type="slidenum">
              <a:rPr lang="en-US" smtClean="0"/>
              <a:pPr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138715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a system programmer and designer, we need to know how much it costs to access data depending on where it’s stored.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D9D75A-08D5-2F4E-8CF6-F3F8A539724C}" type="slidenum">
              <a:rPr lang="en-US" smtClean="0"/>
              <a:pPr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183702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DAEA246-AA45-9741-BAF0-58C69264CAE3}" type="slidenum">
              <a:rPr lang="en-US" smtClean="0"/>
              <a:pPr>
                <a:defRPr/>
              </a:pPr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15494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For single-user systems, processor remained idle while the user loaded the program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For batch systems, upgrading OS would turn back computer into single-user system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D9D75A-08D5-2F4E-8CF6-F3F8A539724C}" type="slidenum">
              <a:rPr lang="en-US" smtClean="0"/>
              <a:pPr/>
              <a:t>65</a:t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D9D75A-08D5-2F4E-8CF6-F3F8A539724C}" type="slidenum">
              <a:rPr lang="en-US" smtClean="0"/>
              <a:pPr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738438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shows the growth in the complexity of the Linux kernel. Along this growth, the amount of patches and fixes has generally grown as well.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D9D75A-08D5-2F4E-8CF6-F3F8A539724C}" type="slidenum">
              <a:rPr lang="en-US" smtClean="0"/>
              <a:pPr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70588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856539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3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Comic Sans MS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3257655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D9D75A-08D5-2F4E-8CF6-F3F8A539724C}" type="slidenum">
              <a:rPr lang="en-US" smtClean="0"/>
              <a:pPr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70892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D9D75A-08D5-2F4E-8CF6-F3F8A539724C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35777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D9D75A-08D5-2F4E-8CF6-F3F8A539724C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62944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D9D75A-08D5-2F4E-8CF6-F3F8A539724C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98337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5" name="Rectangle 2">
            <a:extLst>
              <a:ext uri="{FF2B5EF4-FFF2-40B4-BE49-F238E27FC236}">
                <a16:creationId xmlns:a16="http://schemas.microsoft.com/office/drawing/2014/main" id="{9D43D781-4B58-D44B-A723-8B209183D0F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46" name="Rectangle 3">
            <a:extLst>
              <a:ext uri="{FF2B5EF4-FFF2-40B4-BE49-F238E27FC236}">
                <a16:creationId xmlns:a16="http://schemas.microsoft.com/office/drawing/2014/main" id="{0E8CCDE6-FA94-7647-A9DF-E6046FDA4F6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Comic Sans MS" panose="030F0902030302020204" pitchFamily="66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845995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3" name="Rectangle 2">
            <a:extLst>
              <a:ext uri="{FF2B5EF4-FFF2-40B4-BE49-F238E27FC236}">
                <a16:creationId xmlns:a16="http://schemas.microsoft.com/office/drawing/2014/main" id="{BC8BDBC5-1AEC-0D4D-B3AC-8AB0F9331E9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4" name="Rectangle 3">
            <a:extLst>
              <a:ext uri="{FF2B5EF4-FFF2-40B4-BE49-F238E27FC236}">
                <a16:creationId xmlns:a16="http://schemas.microsoft.com/office/drawing/2014/main" id="{ED110156-2CC3-E94B-8CF0-2797DA24130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Comic Sans MS" panose="030F0902030302020204" pitchFamily="66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00415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Rectangle 2">
            <a:extLst>
              <a:ext uri="{FF2B5EF4-FFF2-40B4-BE49-F238E27FC236}">
                <a16:creationId xmlns:a16="http://schemas.microsoft.com/office/drawing/2014/main" id="{F17E4952-51B3-8544-8017-DDD67C9BAA8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2" name="Rectangle 3">
            <a:extLst>
              <a:ext uri="{FF2B5EF4-FFF2-40B4-BE49-F238E27FC236}">
                <a16:creationId xmlns:a16="http://schemas.microsoft.com/office/drawing/2014/main" id="{D2B0526D-A744-EA4E-B710-E03B798D9D2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Comic Sans MS" panose="030F0902030302020204" pitchFamily="66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311405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89" name="Rectangle 2">
            <a:extLst>
              <a:ext uri="{FF2B5EF4-FFF2-40B4-BE49-F238E27FC236}">
                <a16:creationId xmlns:a16="http://schemas.microsoft.com/office/drawing/2014/main" id="{DBC74531-6091-C043-A231-5CC9C93E742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4690" name="Rectangle 3">
            <a:extLst>
              <a:ext uri="{FF2B5EF4-FFF2-40B4-BE49-F238E27FC236}">
                <a16:creationId xmlns:a16="http://schemas.microsoft.com/office/drawing/2014/main" id="{98AAAEAA-714D-7F4F-8E52-77DD48E25EB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Comic Sans MS" panose="030F0902030302020204" pitchFamily="66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402910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6A51B06-6896-894F-82D4-314CCEEB803E}"/>
              </a:ext>
            </a:extLst>
          </p:cNvPr>
          <p:cNvCxnSpPr>
            <a:cxnSpLocks/>
          </p:cNvCxnSpPr>
          <p:nvPr/>
        </p:nvCxnSpPr>
        <p:spPr>
          <a:xfrm>
            <a:off x="628650" y="3317875"/>
            <a:ext cx="7886700" cy="0"/>
          </a:xfrm>
          <a:prstGeom prst="line">
            <a:avLst/>
          </a:prstGeom>
          <a:ln w="762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133600"/>
          </a:xfrm>
        </p:spPr>
        <p:txBody>
          <a:bodyPr anchor="b">
            <a:normAutofit/>
          </a:bodyPr>
          <a:lstStyle>
            <a:lvl1pPr algn="ctr">
              <a:defRPr sz="49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59634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49444C6-8BA7-F348-B554-02FE28B7E8CD}"/>
              </a:ext>
            </a:extLst>
          </p:cNvPr>
          <p:cNvCxnSpPr>
            <a:cxnSpLocks/>
          </p:cNvCxnSpPr>
          <p:nvPr/>
        </p:nvCxnSpPr>
        <p:spPr>
          <a:xfrm>
            <a:off x="628650" y="1270000"/>
            <a:ext cx="7886700" cy="0"/>
          </a:xfrm>
          <a:prstGeom prst="line">
            <a:avLst/>
          </a:prstGeom>
          <a:ln w="762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12727"/>
            <a:ext cx="7886700" cy="98615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chemeClr val="accent1">
                  <a:lumMod val="50000"/>
                </a:schemeClr>
              </a:buClr>
              <a:defRPr/>
            </a:lvl1pPr>
            <a:lvl2pPr>
              <a:buClr>
                <a:schemeClr val="accent1">
                  <a:lumMod val="50000"/>
                </a:schemeClr>
              </a:buClr>
              <a:defRPr/>
            </a:lvl2pPr>
            <a:lvl3pPr>
              <a:buClr>
                <a:schemeClr val="accent1">
                  <a:lumMod val="50000"/>
                </a:schemeClr>
              </a:buClr>
              <a:defRPr/>
            </a:lvl3pPr>
            <a:lvl4pPr>
              <a:buClr>
                <a:schemeClr val="accent1">
                  <a:lumMod val="50000"/>
                </a:schemeClr>
              </a:buClr>
              <a:defRPr/>
            </a:lvl4pPr>
            <a:lvl5pPr>
              <a:buClr>
                <a:schemeClr val="accent1">
                  <a:lumMod val="50000"/>
                </a:schemeClr>
              </a:buCl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00754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7E3296B-3030-CE4B-AA58-2470CAA71537}"/>
              </a:ext>
            </a:extLst>
          </p:cNvPr>
          <p:cNvCxnSpPr>
            <a:cxnSpLocks/>
          </p:cNvCxnSpPr>
          <p:nvPr/>
        </p:nvCxnSpPr>
        <p:spPr>
          <a:xfrm>
            <a:off x="628650" y="3983038"/>
            <a:ext cx="7886700" cy="0"/>
          </a:xfrm>
          <a:prstGeom prst="line">
            <a:avLst/>
          </a:prstGeom>
          <a:ln w="762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059499"/>
            <a:ext cx="7886700" cy="2852737"/>
          </a:xfrm>
        </p:spPr>
        <p:txBody>
          <a:bodyPr anchor="b"/>
          <a:lstStyle>
            <a:lvl1pPr>
              <a:defRPr sz="49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29482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013900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AED0F70-B1F2-A04C-A71E-4D79596A566A}"/>
              </a:ext>
            </a:extLst>
          </p:cNvPr>
          <p:cNvCxnSpPr>
            <a:cxnSpLocks/>
          </p:cNvCxnSpPr>
          <p:nvPr/>
        </p:nvCxnSpPr>
        <p:spPr>
          <a:xfrm>
            <a:off x="628650" y="1270000"/>
            <a:ext cx="7886700" cy="0"/>
          </a:xfrm>
          <a:prstGeom prst="line">
            <a:avLst/>
          </a:prstGeom>
          <a:ln w="762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615445"/>
            <a:ext cx="3886200" cy="502982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615445"/>
            <a:ext cx="3886200" cy="502982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08552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2pPr>
              <a:spcBef>
                <a:spcPts val="703"/>
              </a:spcBef>
            </a:lvl2pPr>
            <a:lvl3pPr>
              <a:spcBef>
                <a:spcPts val="1054"/>
              </a:spcBef>
            </a:lvl3pPr>
            <a:lvl4pPr>
              <a:spcBef>
                <a:spcPts val="703"/>
              </a:spcBef>
            </a:lvl4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24712526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1D95D-3D80-45B8-B4D7-8C837B361C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12107D73-2838-4B9F-AADB-F2B465DB6D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970BD-C03B-43D2-97F7-7D17CDC06859}" type="datetime1">
              <a:rPr lang="en-US" smtClean="0"/>
              <a:t>1/2/22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0905416-255C-4FE0-B6FF-519CE043AA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Kumar CS 162 at UC Berkeley, Summer 2020</a:t>
            </a:r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0C91B8D7-192D-4623-BA2A-9522F7A68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B3728-42B5-46E1-8863-4BDB07D9EE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0789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55BB83F7-EA5F-5543-B20B-ABA60310875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28650" y="212725"/>
            <a:ext cx="7886700" cy="985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ADABD95D-79E2-A442-9AE8-74F683DF6AC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28650" y="1676400"/>
            <a:ext cx="7886700" cy="496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194879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00" b="1" kern="1200">
          <a:solidFill>
            <a:schemeClr val="bg2">
              <a:lumMod val="25000"/>
            </a:schemeClr>
          </a:solidFill>
          <a:latin typeface="Gill Sans SemiBold" panose="020B0502020104020203" pitchFamily="34" charset="-79"/>
          <a:ea typeface="CMU Sans Serif" panose="02000603000000000000" pitchFamily="2" charset="0"/>
          <a:cs typeface="Gill Sans SemiBold" panose="020B0502020104020203" pitchFamily="34" charset="-79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00" b="1">
          <a:solidFill>
            <a:srgbClr val="0D79CA"/>
          </a:solidFill>
          <a:latin typeface="Gill Sans SemiBold" panose="020B0502020104020203" pitchFamily="34" charset="-79"/>
          <a:ea typeface="CMU Sans Serif" panose="02000603000000000000" pitchFamily="2" charset="0"/>
          <a:cs typeface="Gill Sans SemiBold" panose="020B0502020104020203" pitchFamily="34" charset="-79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00" b="1">
          <a:solidFill>
            <a:srgbClr val="0D79CA"/>
          </a:solidFill>
          <a:latin typeface="Gill Sans SemiBold" panose="020B0502020104020203" pitchFamily="34" charset="-79"/>
          <a:ea typeface="CMU Sans Serif" panose="02000603000000000000" pitchFamily="2" charset="0"/>
          <a:cs typeface="Gill Sans SemiBold" panose="020B0502020104020203" pitchFamily="34" charset="-79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00" b="1">
          <a:solidFill>
            <a:srgbClr val="0D79CA"/>
          </a:solidFill>
          <a:latin typeface="Gill Sans SemiBold" panose="020B0502020104020203" pitchFamily="34" charset="-79"/>
          <a:ea typeface="CMU Sans Serif" panose="02000603000000000000" pitchFamily="2" charset="0"/>
          <a:cs typeface="Gill Sans SemiBold" panose="020B0502020104020203" pitchFamily="34" charset="-79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00" b="1">
          <a:solidFill>
            <a:srgbClr val="0D79CA"/>
          </a:solidFill>
          <a:latin typeface="Gill Sans SemiBold" panose="020B0502020104020203" pitchFamily="34" charset="-79"/>
          <a:ea typeface="CMU Sans Serif" panose="02000603000000000000" pitchFamily="2" charset="0"/>
          <a:cs typeface="Gill Sans SemiBold" panose="020B0502020104020203" pitchFamily="34" charset="-79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00" b="1">
          <a:solidFill>
            <a:srgbClr val="0D79CA"/>
          </a:solidFill>
          <a:latin typeface="Gill Sans SemiBold" panose="020B0502020104020203" pitchFamily="34" charset="-79"/>
          <a:ea typeface="CMU Sans Serif" panose="02000603000000000000" pitchFamily="2" charset="0"/>
          <a:cs typeface="Gill Sans SemiBold" panose="020B0502020104020203" pitchFamily="34" charset="-79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00" b="1">
          <a:solidFill>
            <a:srgbClr val="0D79CA"/>
          </a:solidFill>
          <a:latin typeface="Gill Sans SemiBold" panose="020B0502020104020203" pitchFamily="34" charset="-79"/>
          <a:ea typeface="CMU Sans Serif" panose="02000603000000000000" pitchFamily="2" charset="0"/>
          <a:cs typeface="Gill Sans SemiBold" panose="020B0502020104020203" pitchFamily="34" charset="-79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00" b="1">
          <a:solidFill>
            <a:srgbClr val="0D79CA"/>
          </a:solidFill>
          <a:latin typeface="Gill Sans SemiBold" panose="020B0502020104020203" pitchFamily="34" charset="-79"/>
          <a:ea typeface="CMU Sans Serif" panose="02000603000000000000" pitchFamily="2" charset="0"/>
          <a:cs typeface="Gill Sans SemiBold" panose="020B0502020104020203" pitchFamily="34" charset="-79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00" b="1">
          <a:solidFill>
            <a:srgbClr val="0D79CA"/>
          </a:solidFill>
          <a:latin typeface="Gill Sans SemiBold" panose="020B0502020104020203" pitchFamily="34" charset="-79"/>
          <a:ea typeface="CMU Sans Serif" panose="02000603000000000000" pitchFamily="2" charset="0"/>
          <a:cs typeface="Gill Sans SemiBold" panose="020B0502020104020203" pitchFamily="34" charset="-79"/>
        </a:defRPr>
      </a:lvl9pPr>
    </p:titleStyle>
    <p:bodyStyle>
      <a:lvl1pPr marL="228600" indent="-228600" algn="l" rtl="0" eaLnBrk="1" fontAlgn="base" hangingPunct="1">
        <a:spcBef>
          <a:spcPts val="1000"/>
        </a:spcBef>
        <a:spcAft>
          <a:spcPct val="0"/>
        </a:spcAft>
        <a:buClr>
          <a:srgbClr val="21306A"/>
        </a:buClr>
        <a:buFont typeface="Arial" panose="020B0604020202020204" pitchFamily="34" charset="0"/>
        <a:buChar char="•"/>
        <a:defRPr sz="2800" kern="1200">
          <a:solidFill>
            <a:schemeClr val="bg2">
              <a:lumMod val="10000"/>
            </a:schemeClr>
          </a:solidFill>
          <a:latin typeface="Gill Sans Light" panose="020B0302020104020203" pitchFamily="34" charset="-79"/>
          <a:ea typeface="CMU Sans Serif" panose="02000603000000000000" pitchFamily="2" charset="0"/>
          <a:cs typeface="Gill Sans Light" panose="020B0302020104020203" pitchFamily="34" charset="-79"/>
        </a:defRPr>
      </a:lvl1pPr>
      <a:lvl2pPr marL="685800" indent="-228600" algn="l" rtl="0" eaLnBrk="1" fontAlgn="base" hangingPunct="1">
        <a:spcBef>
          <a:spcPts val="500"/>
        </a:spcBef>
        <a:spcAft>
          <a:spcPct val="0"/>
        </a:spcAft>
        <a:buClr>
          <a:srgbClr val="21306A"/>
        </a:buClr>
        <a:buFont typeface="Arial" panose="020B0604020202020204" pitchFamily="34" charset="0"/>
        <a:buChar char="•"/>
        <a:defRPr sz="2400" kern="1200">
          <a:solidFill>
            <a:schemeClr val="bg2">
              <a:lumMod val="10000"/>
            </a:schemeClr>
          </a:solidFill>
          <a:latin typeface="Gill Sans Light" panose="020B0302020104020203" pitchFamily="34" charset="-79"/>
          <a:ea typeface="CMU Sans Serif" panose="02000603000000000000" pitchFamily="2" charset="0"/>
          <a:cs typeface="Gill Sans Light" panose="020B0302020104020203" pitchFamily="34" charset="-79"/>
        </a:defRPr>
      </a:lvl2pPr>
      <a:lvl3pPr marL="1143000" indent="-228600" algn="l" rtl="0" eaLnBrk="1" fontAlgn="base" hangingPunct="1">
        <a:spcBef>
          <a:spcPts val="500"/>
        </a:spcBef>
        <a:spcAft>
          <a:spcPct val="0"/>
        </a:spcAft>
        <a:buClr>
          <a:srgbClr val="21306A"/>
        </a:buClr>
        <a:buFont typeface="Arial" panose="020B0604020202020204" pitchFamily="34" charset="0"/>
        <a:buChar char="•"/>
        <a:defRPr sz="2000" kern="1200">
          <a:solidFill>
            <a:schemeClr val="bg2">
              <a:lumMod val="10000"/>
            </a:schemeClr>
          </a:solidFill>
          <a:latin typeface="Gill Sans Light" panose="020B0302020104020203" pitchFamily="34" charset="-79"/>
          <a:ea typeface="CMU Sans Serif" panose="02000603000000000000" pitchFamily="2" charset="0"/>
          <a:cs typeface="Gill Sans Light" panose="020B0302020104020203" pitchFamily="34" charset="-79"/>
        </a:defRPr>
      </a:lvl3pPr>
      <a:lvl4pPr marL="1600200" indent="-228600" algn="l" rtl="0" eaLnBrk="1" fontAlgn="base" hangingPunct="1">
        <a:spcBef>
          <a:spcPts val="500"/>
        </a:spcBef>
        <a:spcAft>
          <a:spcPct val="0"/>
        </a:spcAft>
        <a:buClr>
          <a:srgbClr val="21306A"/>
        </a:buClr>
        <a:buFont typeface="Arial" panose="020B0604020202020204" pitchFamily="34" charset="0"/>
        <a:buChar char="•"/>
        <a:defRPr kern="1200">
          <a:solidFill>
            <a:schemeClr val="bg2">
              <a:lumMod val="10000"/>
            </a:schemeClr>
          </a:solidFill>
          <a:latin typeface="Gill Sans Light" panose="020B0302020104020203" pitchFamily="34" charset="-79"/>
          <a:ea typeface="CMU Sans Serif" panose="02000603000000000000" pitchFamily="2" charset="0"/>
          <a:cs typeface="Gill Sans Light" panose="020B0302020104020203" pitchFamily="34" charset="-79"/>
        </a:defRPr>
      </a:lvl4pPr>
      <a:lvl5pPr marL="2057400" indent="-228600" algn="l" rtl="0" eaLnBrk="1" fontAlgn="base" hangingPunct="1">
        <a:spcBef>
          <a:spcPts val="500"/>
        </a:spcBef>
        <a:spcAft>
          <a:spcPct val="0"/>
        </a:spcAft>
        <a:buClr>
          <a:srgbClr val="21306A"/>
        </a:buClr>
        <a:buFont typeface="Arial" panose="020B0604020202020204" pitchFamily="34" charset="0"/>
        <a:buChar char="•"/>
        <a:defRPr kern="1200">
          <a:solidFill>
            <a:schemeClr val="bg2">
              <a:lumMod val="10000"/>
            </a:schemeClr>
          </a:solidFill>
          <a:latin typeface="Gill Sans Light" panose="020B0302020104020203" pitchFamily="34" charset="-79"/>
          <a:ea typeface="CMU Sans Serif" panose="02000603000000000000" pitchFamily="2" charset="0"/>
          <a:cs typeface="Gill Sans Light" panose="020B0302020104020203" pitchFamily="34" charset="-79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ece.uwaterloo.ca/~smzahedi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uwaterloo.ca/secretariat/policies-procedures-guidelines/policy-71" TargetMode="External"/><Relationship Id="rId2" Type="http://schemas.openxmlformats.org/officeDocument/2006/relationships/hyperlink" Target="https://theory.stanford.edu/~aiken/moss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piazza.com/uwaterloo.ca/winter2020/se350" TargetMode="External"/><Relationship Id="rId2" Type="http://schemas.openxmlformats.org/officeDocument/2006/relationships/hyperlink" Target="https://ece.uwaterloo.ca/~smzahedi/crs/ece350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forms.gle/c5kK1twHfRejuwMv9" TargetMode="External"/><Relationship Id="rId5" Type="http://schemas.openxmlformats.org/officeDocument/2006/relationships/hyperlink" Target="https://forms.gle/Ea7kbQhVWLJbphfJA" TargetMode="External"/><Relationship Id="rId4" Type="http://schemas.openxmlformats.org/officeDocument/2006/relationships/hyperlink" Target="https://piazza.com/uwaterloo.ca/winter2022/ece350" TargetMode="Externa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ommons.wikimedia.org/wiki/File:Sony_Li-ion_battery_pack_VGP-BPS9-B-4427.jpg" TargetMode="External"/><Relationship Id="rId4" Type="http://schemas.openxmlformats.org/officeDocument/2006/relationships/image" Target="../media/image34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6.jpeg"/><Relationship Id="rId18" Type="http://schemas.openxmlformats.org/officeDocument/2006/relationships/image" Target="../media/image51.png"/><Relationship Id="rId3" Type="http://schemas.openxmlformats.org/officeDocument/2006/relationships/image" Target="../media/image36.png"/><Relationship Id="rId21" Type="http://schemas.openxmlformats.org/officeDocument/2006/relationships/image" Target="../media/image54.jpeg"/><Relationship Id="rId7" Type="http://schemas.openxmlformats.org/officeDocument/2006/relationships/image" Target="../media/image40.png"/><Relationship Id="rId12" Type="http://schemas.openxmlformats.org/officeDocument/2006/relationships/image" Target="../media/image45.jpeg"/><Relationship Id="rId17" Type="http://schemas.openxmlformats.org/officeDocument/2006/relationships/image" Target="../media/image50.png"/><Relationship Id="rId2" Type="http://schemas.openxmlformats.org/officeDocument/2006/relationships/image" Target="../media/image35.emf"/><Relationship Id="rId16" Type="http://schemas.openxmlformats.org/officeDocument/2006/relationships/image" Target="../media/image49.png"/><Relationship Id="rId20" Type="http://schemas.openxmlformats.org/officeDocument/2006/relationships/image" Target="../media/image5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5" Type="http://schemas.openxmlformats.org/officeDocument/2006/relationships/image" Target="../media/image48.png"/><Relationship Id="rId10" Type="http://schemas.openxmlformats.org/officeDocument/2006/relationships/image" Target="../media/image43.png"/><Relationship Id="rId19" Type="http://schemas.openxmlformats.org/officeDocument/2006/relationships/image" Target="../media/image52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Relationship Id="rId14" Type="http://schemas.openxmlformats.org/officeDocument/2006/relationships/image" Target="../media/image4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7" Type="http://schemas.openxmlformats.org/officeDocument/2006/relationships/image" Target="../media/image5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mailto:avelloravayalapra@uwaterloo.ca" TargetMode="External"/><Relationship Id="rId5" Type="http://schemas.openxmlformats.org/officeDocument/2006/relationships/hyperlink" Target="https://ece.uwaterloo.ca/~smzahedi" TargetMode="External"/><Relationship Id="rId4" Type="http://schemas.openxmlformats.org/officeDocument/2006/relationships/hyperlink" Target="mailto:zahedi@uwaterloo.ca" TargetMode="Externa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hyperlink" Target="http://images.google.com/imgres?imgurl=http://static.howstuffworks.com/gif/cell-phone-nokia.jpg&amp;imgrefurl=http://electronics.howstuffworks.com/cell-phone.htm&amp;h=200&amp;w=200&amp;sz=22&amp;tbnid=ftqjm3_El-gJ:&amp;tbnh=99&amp;tbnw=99&amp;start=7&amp;prev=/images?q=cell+phone&amp;hl=en&amp;lr=&amp;ie=UTF-8" TargetMode="External"/><Relationship Id="rId13" Type="http://schemas.openxmlformats.org/officeDocument/2006/relationships/image" Target="../media/image79.png"/><Relationship Id="rId18" Type="http://schemas.openxmlformats.org/officeDocument/2006/relationships/image" Target="../media/image84.png"/><Relationship Id="rId3" Type="http://schemas.openxmlformats.org/officeDocument/2006/relationships/image" Target="../media/image70.jpeg"/><Relationship Id="rId21" Type="http://schemas.openxmlformats.org/officeDocument/2006/relationships/image" Target="../media/image87.tiff"/><Relationship Id="rId7" Type="http://schemas.openxmlformats.org/officeDocument/2006/relationships/image" Target="../media/image74.png"/><Relationship Id="rId12" Type="http://schemas.openxmlformats.org/officeDocument/2006/relationships/image" Target="../media/image78.jpeg"/><Relationship Id="rId17" Type="http://schemas.openxmlformats.org/officeDocument/2006/relationships/image" Target="../media/image83.png"/><Relationship Id="rId2" Type="http://schemas.openxmlformats.org/officeDocument/2006/relationships/notesSlide" Target="../notesSlides/notesSlide23.xml"/><Relationship Id="rId16" Type="http://schemas.openxmlformats.org/officeDocument/2006/relationships/image" Target="../media/image82.png"/><Relationship Id="rId20" Type="http://schemas.openxmlformats.org/officeDocument/2006/relationships/image" Target="../media/image86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jpeg"/><Relationship Id="rId11" Type="http://schemas.openxmlformats.org/officeDocument/2006/relationships/image" Target="../media/image77.jpeg"/><Relationship Id="rId5" Type="http://schemas.openxmlformats.org/officeDocument/2006/relationships/image" Target="../media/image72.jpeg"/><Relationship Id="rId15" Type="http://schemas.openxmlformats.org/officeDocument/2006/relationships/image" Target="../media/image81.png"/><Relationship Id="rId10" Type="http://schemas.openxmlformats.org/officeDocument/2006/relationships/image" Target="../media/image76.jpeg"/><Relationship Id="rId19" Type="http://schemas.openxmlformats.org/officeDocument/2006/relationships/image" Target="../media/image85.tiff"/><Relationship Id="rId4" Type="http://schemas.openxmlformats.org/officeDocument/2006/relationships/image" Target="../media/image71.jpeg"/><Relationship Id="rId9" Type="http://schemas.openxmlformats.org/officeDocument/2006/relationships/image" Target="../media/image75.jpeg"/><Relationship Id="rId14" Type="http://schemas.openxmlformats.org/officeDocument/2006/relationships/image" Target="../media/image80.png"/><Relationship Id="rId22" Type="http://schemas.openxmlformats.org/officeDocument/2006/relationships/image" Target="../media/image88.tiff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mailto:tbd@uwaterloo.ca" TargetMode="External"/><Relationship Id="rId2" Type="http://schemas.openxmlformats.org/officeDocument/2006/relationships/hyperlink" Target="mailto:k7soni@uwaterloo.ca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tiff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hyperlink" Target="http://ospp.cs.washington.edu/" TargetMode="External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hyperlink" Target="http://codex.cs.yale.edu/avi/os-book/OS10/" TargetMode="External"/><Relationship Id="rId4" Type="http://schemas.openxmlformats.org/officeDocument/2006/relationships/hyperlink" Target="http://pages.cs.wisc.edu/~remzi/OSTEP/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29938DB-82CE-8D40-B34B-7A455F7BCC7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8650" y="1212665"/>
            <a:ext cx="7886700" cy="443267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236800867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7FC43-737D-49B6-943A-917025392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ECE 350 Is a Class About…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6F255C-6192-4117-9C98-003969EC11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Design of key systems abstractions that have emerged over time</a:t>
            </a:r>
          </a:p>
          <a:p>
            <a:pPr lvl="1"/>
            <a:r>
              <a:rPr lang="en-US" sz="1800" dirty="0"/>
              <a:t>Processes, threads, events, address spaces, file systems, sockets, transactions, key-value stores, etc.</a:t>
            </a:r>
          </a:p>
          <a:p>
            <a:pPr lvl="1"/>
            <a:endParaRPr lang="en-US" sz="1800" dirty="0"/>
          </a:p>
          <a:p>
            <a:r>
              <a:rPr lang="en-US" sz="2000" dirty="0"/>
              <a:t>Tradeoffs surrounding these designs</a:t>
            </a:r>
          </a:p>
          <a:p>
            <a:pPr lvl="1"/>
            <a:endParaRPr lang="en-US" sz="1800" dirty="0"/>
          </a:p>
          <a:p>
            <a:r>
              <a:rPr lang="en-US" sz="2000" dirty="0"/>
              <a:t>Their efficient implementation</a:t>
            </a:r>
          </a:p>
          <a:p>
            <a:pPr lvl="1"/>
            <a:r>
              <a:rPr lang="en-US" sz="1800" dirty="0"/>
              <a:t>Including hardware support that makes them possible and practical</a:t>
            </a:r>
          </a:p>
          <a:p>
            <a:pPr lvl="1"/>
            <a:endParaRPr lang="en-US" sz="1800" dirty="0"/>
          </a:p>
          <a:p>
            <a:r>
              <a:rPr lang="en-US" sz="2000" dirty="0"/>
              <a:t>And how to use them effectively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0007144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C9F9F-8AB2-4571-B704-B259DDEF5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Take ECE 350? </a:t>
            </a:r>
            <a:br>
              <a:rPr lang="en-US" dirty="0"/>
            </a:br>
            <a:r>
              <a:rPr lang="en-US" dirty="0"/>
              <a:t>Why Learn About OS?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8F7015-7033-47C9-AFDD-4C8150C154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226469"/>
            <a:ext cx="7886700" cy="3263504"/>
          </a:xfrm>
        </p:spPr>
        <p:txBody>
          <a:bodyPr>
            <a:noAutofit/>
          </a:bodyPr>
          <a:lstStyle/>
          <a:p>
            <a:r>
              <a:rPr lang="en-US" sz="2000" dirty="0"/>
              <a:t>Some of you will design and build parts of (real-time) operating systems</a:t>
            </a:r>
          </a:p>
          <a:p>
            <a:endParaRPr lang="en-US" sz="2000" dirty="0"/>
          </a:p>
          <a:p>
            <a:r>
              <a:rPr lang="en-US" sz="2000" dirty="0"/>
              <a:t>Many of you will create systems that use OS concepts</a:t>
            </a:r>
          </a:p>
          <a:p>
            <a:pPr lvl="1"/>
            <a:r>
              <a:rPr lang="en-US" sz="1800" dirty="0"/>
              <a:t>Whether you build hardware or software</a:t>
            </a:r>
          </a:p>
          <a:p>
            <a:pPr lvl="1"/>
            <a:r>
              <a:rPr lang="en-US" sz="1800" dirty="0"/>
              <a:t>Concepts and design patterns appear at many levels</a:t>
            </a:r>
          </a:p>
          <a:p>
            <a:endParaRPr lang="en-US" sz="2000" dirty="0"/>
          </a:p>
          <a:p>
            <a:r>
              <a:rPr lang="en-US" sz="2000" dirty="0"/>
              <a:t>All of you will write programs that use OS abstractions</a:t>
            </a:r>
          </a:p>
          <a:p>
            <a:pPr lvl="1"/>
            <a:r>
              <a:rPr lang="en-US" sz="1800" dirty="0"/>
              <a:t>The better you understand them, the better you use them</a:t>
            </a:r>
          </a:p>
        </p:txBody>
      </p:sp>
    </p:spTree>
    <p:extLst>
      <p:ext uri="{BB962C8B-B14F-4D97-AF65-F5344CB8AC3E}">
        <p14:creationId xmlns:p14="http://schemas.microsoft.com/office/powerpoint/2010/main" val="686344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ay Attention! This is the important stuff. Seriously guys. - Drill sargent  | Meme Generator">
            <a:extLst>
              <a:ext uri="{FF2B5EF4-FFF2-40B4-BE49-F238E27FC236}">
                <a16:creationId xmlns:a16="http://schemas.microsoft.com/office/drawing/2014/main" id="{90BE1F03-FBD0-094D-84F9-3A2D16918D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33148" y="1307253"/>
            <a:ext cx="5677705" cy="4243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23259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AFCD53-9BBA-5849-A212-D6BA86915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5B87F9-1091-9041-A851-2F78952CDC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sz="2000" dirty="0"/>
              <a:t>In-person final: </a:t>
            </a:r>
            <a:r>
              <a:rPr lang="en-US" sz="2000" dirty="0">
                <a:solidFill>
                  <a:srgbClr val="FF0000"/>
                </a:solidFill>
              </a:rPr>
              <a:t>40</a:t>
            </a:r>
            <a:r>
              <a:rPr lang="en-CA" sz="2000" dirty="0">
                <a:solidFill>
                  <a:srgbClr val="FF0000"/>
                </a:solidFill>
              </a:rPr>
              <a:t>%</a:t>
            </a:r>
          </a:p>
          <a:p>
            <a:pPr lvl="1"/>
            <a:endParaRPr lang="en-CA" sz="1800" dirty="0"/>
          </a:p>
          <a:p>
            <a:r>
              <a:rPr lang="en-CA" sz="2000" dirty="0"/>
              <a:t>Lab project: </a:t>
            </a:r>
            <a:r>
              <a:rPr lang="en-US" sz="2000" dirty="0">
                <a:solidFill>
                  <a:srgbClr val="FF0000"/>
                </a:solidFill>
              </a:rPr>
              <a:t>35</a:t>
            </a:r>
            <a:r>
              <a:rPr lang="en-CA" sz="2000" dirty="0">
                <a:solidFill>
                  <a:srgbClr val="FF0000"/>
                </a:solidFill>
              </a:rPr>
              <a:t>%</a:t>
            </a:r>
          </a:p>
          <a:p>
            <a:pPr lvl="1"/>
            <a:r>
              <a:rPr lang="en-CA" sz="1800" dirty="0"/>
              <a:t>3 deliverables (more on this later)</a:t>
            </a:r>
          </a:p>
          <a:p>
            <a:pPr lvl="1"/>
            <a:endParaRPr lang="en-CA" sz="2000" dirty="0"/>
          </a:p>
          <a:p>
            <a:r>
              <a:rPr lang="en-CA" sz="2000" dirty="0"/>
              <a:t>Quizzes: </a:t>
            </a:r>
            <a:r>
              <a:rPr lang="en-CA" sz="2000" dirty="0">
                <a:solidFill>
                  <a:srgbClr val="FF0000"/>
                </a:solidFill>
              </a:rPr>
              <a:t>25%</a:t>
            </a:r>
          </a:p>
          <a:p>
            <a:pPr lvl="1"/>
            <a:r>
              <a:rPr lang="en-CA" sz="1800" dirty="0"/>
              <a:t>9 quizzes (highest 7 will be considered)</a:t>
            </a:r>
          </a:p>
          <a:p>
            <a:pPr lvl="1"/>
            <a:r>
              <a:rPr lang="en-CA" sz="1800" dirty="0"/>
              <a:t>All online on LEARN</a:t>
            </a:r>
          </a:p>
          <a:p>
            <a:pPr lvl="1"/>
            <a:r>
              <a:rPr lang="en-CA" sz="1800" dirty="0"/>
              <a:t>Quizzes are open book </a:t>
            </a:r>
          </a:p>
          <a:p>
            <a:pPr lvl="2"/>
            <a:r>
              <a:rPr lang="en-CA" sz="1400" dirty="0"/>
              <a:t>You may consult your textbook, course notes, and materials posted on course webpage</a:t>
            </a:r>
          </a:p>
          <a:p>
            <a:pPr lvl="2"/>
            <a:r>
              <a:rPr lang="en-CA" sz="1400" dirty="0"/>
              <a:t>Use of </a:t>
            </a:r>
            <a:r>
              <a:rPr lang="en-CA" sz="1400" u="sng" dirty="0">
                <a:solidFill>
                  <a:srgbClr val="FF0000"/>
                </a:solidFill>
              </a:rPr>
              <a:t>any other resource</a:t>
            </a:r>
            <a:r>
              <a:rPr lang="en-CA" sz="1400" dirty="0"/>
              <a:t> (including online services such as </a:t>
            </a:r>
            <a:r>
              <a:rPr lang="en-CA" sz="1400" dirty="0" err="1"/>
              <a:t>stackexchange.com</a:t>
            </a:r>
            <a:r>
              <a:rPr lang="en-CA" sz="1400" dirty="0"/>
              <a:t>) is prohibited</a:t>
            </a:r>
          </a:p>
          <a:p>
            <a:pPr lvl="2"/>
            <a:r>
              <a:rPr lang="en-CA" sz="1400" dirty="0"/>
              <a:t>You may not communicate directly or indirectly with any person except course instructors (you </a:t>
            </a:r>
            <a:r>
              <a:rPr lang="en-CA" sz="1400" u="sng" dirty="0">
                <a:solidFill>
                  <a:srgbClr val="00B050"/>
                </a:solidFill>
              </a:rPr>
              <a:t>can</a:t>
            </a:r>
            <a:r>
              <a:rPr lang="en-CA" sz="1400" dirty="0"/>
              <a:t> email course instructors if you have any questions or need any clarification)</a:t>
            </a:r>
          </a:p>
          <a:p>
            <a:pPr lvl="2"/>
            <a:r>
              <a:rPr lang="en-CA" sz="1400" dirty="0"/>
              <a:t>You may not discuss nor disclose quiz questions with anyone</a:t>
            </a:r>
          </a:p>
          <a:p>
            <a:pPr marL="914400" lvl="2" indent="0">
              <a:buNone/>
            </a:pPr>
            <a:endParaRPr lang="en-CA" sz="2000" dirty="0"/>
          </a:p>
        </p:txBody>
      </p:sp>
    </p:spTree>
    <p:extLst>
      <p:ext uri="{BB962C8B-B14F-4D97-AF65-F5344CB8AC3E}">
        <p14:creationId xmlns:p14="http://schemas.microsoft.com/office/powerpoint/2010/main" val="207760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06940-5DE4-974E-A930-FA5833E09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Contingency Proviso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F3E555-9A7C-8A45-829B-F601F0A0E7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Course outline presents intended weights, and due dates </a:t>
            </a:r>
          </a:p>
          <a:p>
            <a:pPr lvl="1"/>
            <a:endParaRPr lang="en-US" sz="2000" dirty="0"/>
          </a:p>
          <a:p>
            <a:r>
              <a:rPr lang="en-US" sz="2400" dirty="0"/>
              <a:t>As best as possible, we will keep to the outline</a:t>
            </a:r>
          </a:p>
          <a:p>
            <a:pPr lvl="1"/>
            <a:endParaRPr lang="en-US" sz="2000" dirty="0"/>
          </a:p>
          <a:p>
            <a:r>
              <a:rPr lang="en-US" sz="2400" dirty="0"/>
              <a:t>We reserve the right to modify topics and/or assessments and/or weight and/or deadlines with due and fair notice</a:t>
            </a:r>
          </a:p>
          <a:p>
            <a:pPr lvl="1"/>
            <a:endParaRPr lang="en-US" sz="2000" dirty="0"/>
          </a:p>
          <a:p>
            <a:r>
              <a:rPr lang="en-US" sz="2400" dirty="0"/>
              <a:t>In the event of such challenges, we will work with the Department/Faculty to find reasonable and fair solutions</a:t>
            </a:r>
          </a:p>
        </p:txBody>
      </p:sp>
    </p:spTree>
    <p:extLst>
      <p:ext uri="{BB962C8B-B14F-4D97-AF65-F5344CB8AC3E}">
        <p14:creationId xmlns:p14="http://schemas.microsoft.com/office/powerpoint/2010/main" val="12664920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01240D-3AF8-6E48-8EAB-D208B36A5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358F4B-A335-1147-8D10-2FCA6521E5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sz="2400" dirty="0"/>
              <a:t>You will design, implement, and test </a:t>
            </a:r>
            <a:br>
              <a:rPr lang="en-CA" sz="2400" dirty="0"/>
            </a:br>
            <a:r>
              <a:rPr lang="en-CA" sz="2400" dirty="0">
                <a:solidFill>
                  <a:srgbClr val="FF0000"/>
                </a:solidFill>
              </a:rPr>
              <a:t>real-time executive (RTX) </a:t>
            </a:r>
            <a:r>
              <a:rPr lang="en-CA" sz="2400" dirty="0"/>
              <a:t>on DE1-SoC boards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ED33C2-D269-487B-86F2-D16ED36FF77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33427" y="3259728"/>
            <a:ext cx="4423146" cy="2488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2106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91CBE-6C3B-A842-8516-FA2790422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2EDE9D-1D5B-D942-86BE-A44A7592C0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1182" y="1676400"/>
            <a:ext cx="7886700" cy="4968875"/>
          </a:xfrm>
        </p:spPr>
        <p:txBody>
          <a:bodyPr/>
          <a:lstStyle/>
          <a:p>
            <a:r>
              <a:rPr lang="en-CA" sz="2400" dirty="0"/>
              <a:t>Groups should have 4 members</a:t>
            </a:r>
          </a:p>
          <a:p>
            <a:pPr lvl="1"/>
            <a:r>
              <a:rPr lang="en-US" sz="2000" dirty="0"/>
              <a:t>Never 5! 3 requires serious justification</a:t>
            </a:r>
            <a:endParaRPr lang="en-CA" sz="2000" dirty="0"/>
          </a:p>
          <a:p>
            <a:pPr lvl="1"/>
            <a:r>
              <a:rPr lang="en-CA" sz="2000" dirty="0"/>
              <a:t>Sign up in LEARN by </a:t>
            </a:r>
            <a:r>
              <a:rPr lang="en-CA" sz="2000" dirty="0">
                <a:solidFill>
                  <a:srgbClr val="FF0000"/>
                </a:solidFill>
              </a:rPr>
              <a:t>23:00 on Jan.11</a:t>
            </a:r>
            <a:r>
              <a:rPr lang="en-CA" sz="2000" baseline="30000" dirty="0">
                <a:solidFill>
                  <a:srgbClr val="FF0000"/>
                </a:solidFill>
              </a:rPr>
              <a:t>th </a:t>
            </a:r>
            <a:r>
              <a:rPr lang="en-CA" sz="2000" dirty="0">
                <a:solidFill>
                  <a:srgbClr val="FF0000"/>
                </a:solidFill>
              </a:rPr>
              <a:t>EST</a:t>
            </a:r>
            <a:endParaRPr lang="en-CA" sz="2000" baseline="30000" dirty="0">
              <a:solidFill>
                <a:srgbClr val="FF0000"/>
              </a:solidFill>
            </a:endParaRPr>
          </a:p>
          <a:p>
            <a:r>
              <a:rPr lang="en-CA" sz="2400" dirty="0"/>
              <a:t>Each group must have a project manager</a:t>
            </a:r>
          </a:p>
          <a:p>
            <a:pPr lvl="1"/>
            <a:r>
              <a:rPr lang="en-CA" sz="2000" dirty="0"/>
              <a:t>Responsible for coordinating group</a:t>
            </a:r>
          </a:p>
          <a:p>
            <a:pPr lvl="1"/>
            <a:r>
              <a:rPr lang="en-CA" sz="2000" dirty="0"/>
              <a:t>Can rotate between teammates</a:t>
            </a:r>
          </a:p>
          <a:p>
            <a:pPr lvl="1"/>
            <a:r>
              <a:rPr lang="en-CA" sz="2000" dirty="0"/>
              <a:t>For L1, report project manager by sign-up deadline</a:t>
            </a:r>
          </a:p>
          <a:p>
            <a:pPr lvl="1"/>
            <a:r>
              <a:rPr lang="en-CA" sz="2000" dirty="0"/>
              <a:t>For L2 and L3, report project manager by L1 and L2 submissions</a:t>
            </a:r>
          </a:p>
          <a:p>
            <a:r>
              <a:rPr lang="en-CA" sz="2400" dirty="0"/>
              <a:t>Only one split-up is allowed</a:t>
            </a:r>
          </a:p>
          <a:p>
            <a:pPr lvl="1"/>
            <a:r>
              <a:rPr lang="en-CA" sz="2000" dirty="0"/>
              <a:t>One-week notice in writing before nearest deadline</a:t>
            </a:r>
          </a:p>
          <a:p>
            <a:pPr lvl="1"/>
            <a:r>
              <a:rPr lang="en-CA" sz="2000" dirty="0"/>
              <a:t>All students involved lose one grace day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008102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01240D-3AF8-6E48-8EAB-D208B36A5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Milestones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0D4C2745-2BCD-41FB-8001-9489324D9E1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97058595"/>
              </p:ext>
            </p:extLst>
          </p:nvPr>
        </p:nvGraphicFramePr>
        <p:xfrm>
          <a:off x="1609303" y="2019300"/>
          <a:ext cx="5925396" cy="216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5132">
                  <a:extLst>
                    <a:ext uri="{9D8B030D-6E8A-4147-A177-3AD203B41FA5}">
                      <a16:colId xmlns:a16="http://schemas.microsoft.com/office/drawing/2014/main" val="600794289"/>
                    </a:ext>
                  </a:extLst>
                </a:gridCol>
                <a:gridCol w="1975132">
                  <a:extLst>
                    <a:ext uri="{9D8B030D-6E8A-4147-A177-3AD203B41FA5}">
                      <a16:colId xmlns:a16="http://schemas.microsoft.com/office/drawing/2014/main" val="1498121213"/>
                    </a:ext>
                  </a:extLst>
                </a:gridCol>
                <a:gridCol w="1975132">
                  <a:extLst>
                    <a:ext uri="{9D8B030D-6E8A-4147-A177-3AD203B41FA5}">
                      <a16:colId xmlns:a16="http://schemas.microsoft.com/office/drawing/2014/main" val="633856044"/>
                    </a:ext>
                  </a:extLst>
                </a:gridCol>
              </a:tblGrid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Deliverable</a:t>
                      </a:r>
                    </a:p>
                  </a:txBody>
                  <a:tcPr marL="57471" marR="57471" marT="38247" marB="382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Weight</a:t>
                      </a:r>
                    </a:p>
                  </a:txBody>
                  <a:tcPr marL="57471" marR="57471" marT="38247" marB="382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Due Date</a:t>
                      </a:r>
                    </a:p>
                  </a:txBody>
                  <a:tcPr marL="57471" marR="57471" marT="38247" marB="38247"/>
                </a:tc>
                <a:extLst>
                  <a:ext uri="{0D108BD9-81ED-4DB2-BD59-A6C34878D82A}">
                    <a16:rowId xmlns:a16="http://schemas.microsoft.com/office/drawing/2014/main" val="2284912034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Group sing-up</a:t>
                      </a:r>
                    </a:p>
                  </a:txBody>
                  <a:tcPr marL="57471" marR="57471" marT="38247" marB="382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2%</a:t>
                      </a:r>
                    </a:p>
                  </a:txBody>
                  <a:tcPr marL="57471" marR="57471" marT="38247" marB="382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23:00 Jan 11</a:t>
                      </a:r>
                    </a:p>
                  </a:txBody>
                  <a:tcPr marL="57471" marR="57471" marT="38247" marB="38247"/>
                </a:tc>
                <a:extLst>
                  <a:ext uri="{0D108BD9-81ED-4DB2-BD59-A6C34878D82A}">
                    <a16:rowId xmlns:a16="http://schemas.microsoft.com/office/drawing/2014/main" val="913220533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L1</a:t>
                      </a:r>
                    </a:p>
                  </a:txBody>
                  <a:tcPr marL="57471" marR="57471" marT="38247" marB="382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28%</a:t>
                      </a:r>
                    </a:p>
                  </a:txBody>
                  <a:tcPr marL="57471" marR="57471" marT="38247" marB="382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23:00 Feb 3</a:t>
                      </a:r>
                    </a:p>
                  </a:txBody>
                  <a:tcPr marL="57471" marR="57471" marT="38247" marB="38247"/>
                </a:tc>
                <a:extLst>
                  <a:ext uri="{0D108BD9-81ED-4DB2-BD59-A6C34878D82A}">
                    <a16:rowId xmlns:a16="http://schemas.microsoft.com/office/drawing/2014/main" val="1298632557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L2</a:t>
                      </a:r>
                    </a:p>
                  </a:txBody>
                  <a:tcPr marL="57471" marR="57471" marT="38247" marB="382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35%</a:t>
                      </a:r>
                    </a:p>
                  </a:txBody>
                  <a:tcPr marL="57471" marR="57471" marT="38247" marB="382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23:00 Mar 10</a:t>
                      </a:r>
                    </a:p>
                  </a:txBody>
                  <a:tcPr marL="57471" marR="57471" marT="38247" marB="38247"/>
                </a:tc>
                <a:extLst>
                  <a:ext uri="{0D108BD9-81ED-4DB2-BD59-A6C34878D82A}">
                    <a16:rowId xmlns:a16="http://schemas.microsoft.com/office/drawing/2014/main" val="1918399463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L3</a:t>
                      </a:r>
                    </a:p>
                  </a:txBody>
                  <a:tcPr marL="57471" marR="57471" marT="38247" marB="382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35%</a:t>
                      </a:r>
                    </a:p>
                  </a:txBody>
                  <a:tcPr marL="57471" marR="57471" marT="38247" marB="382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23:00 Mar 31</a:t>
                      </a:r>
                    </a:p>
                  </a:txBody>
                  <a:tcPr marL="57471" marR="57471" marT="38247" marB="38247"/>
                </a:tc>
                <a:extLst>
                  <a:ext uri="{0D108BD9-81ED-4DB2-BD59-A6C34878D82A}">
                    <a16:rowId xmlns:a16="http://schemas.microsoft.com/office/drawing/2014/main" val="401157685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B29335A0-3F6D-4EE6-B516-BA4D6FBC6D78}"/>
              </a:ext>
            </a:extLst>
          </p:cNvPr>
          <p:cNvSpPr txBox="1"/>
          <p:nvPr/>
        </p:nvSpPr>
        <p:spPr>
          <a:xfrm>
            <a:off x="3221213" y="4934930"/>
            <a:ext cx="2701573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rgbClr val="7030A0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All times are Eastern Standard Time</a:t>
            </a:r>
          </a:p>
        </p:txBody>
      </p:sp>
    </p:spTree>
    <p:extLst>
      <p:ext uri="{BB962C8B-B14F-4D97-AF65-F5344CB8AC3E}">
        <p14:creationId xmlns:p14="http://schemas.microsoft.com/office/powerpoint/2010/main" val="28098150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3">
            <a:extLst>
              <a:ext uri="{FF2B5EF4-FFF2-40B4-BE49-F238E27FC236}">
                <a16:creationId xmlns:a16="http://schemas.microsoft.com/office/drawing/2014/main" id="{06001EE6-096F-3446-AD3B-B6BE072F932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Start Early!</a:t>
            </a:r>
          </a:p>
        </p:txBody>
      </p:sp>
      <p:sp>
        <p:nvSpPr>
          <p:cNvPr id="566276" name="Rectangle 4">
            <a:extLst>
              <a:ext uri="{FF2B5EF4-FFF2-40B4-BE49-F238E27FC236}">
                <a16:creationId xmlns:a16="http://schemas.microsoft.com/office/drawing/2014/main" id="{97C45D95-2652-4C4A-8AFA-9E554F40C3E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28650" y="1642456"/>
            <a:ext cx="7886700" cy="5002820"/>
          </a:xfrm>
        </p:spPr>
        <p:txBody>
          <a:bodyPr/>
          <a:lstStyle/>
          <a:p>
            <a:r>
              <a:rPr lang="en-US" altLang="ko-KR" sz="2400" dirty="0"/>
              <a:t>Time/work estimation is hard</a:t>
            </a:r>
          </a:p>
          <a:p>
            <a:pPr lvl="1"/>
            <a:r>
              <a:rPr lang="en-US" altLang="ko-KR" sz="2000" dirty="0"/>
              <a:t>Programmers are eternal optimists </a:t>
            </a:r>
            <a:br>
              <a:rPr lang="en-US" altLang="ko-KR" sz="2000" dirty="0"/>
            </a:br>
            <a:r>
              <a:rPr lang="en-US" altLang="ko-KR" sz="2000" dirty="0"/>
              <a:t>(it will only take two days)!</a:t>
            </a:r>
          </a:p>
          <a:p>
            <a:pPr lvl="2"/>
            <a:r>
              <a:rPr lang="en-US" altLang="ko-KR" sz="1800" dirty="0"/>
              <a:t>This is why we bug you about </a:t>
            </a:r>
            <a:br>
              <a:rPr lang="en-US" altLang="ko-KR" sz="1800" dirty="0"/>
            </a:br>
            <a:r>
              <a:rPr lang="en-US" altLang="ko-KR" sz="1800" dirty="0"/>
              <a:t>starting the project early</a:t>
            </a:r>
          </a:p>
          <a:p>
            <a:endParaRPr lang="en-US" altLang="ko-KR" sz="2400" dirty="0"/>
          </a:p>
          <a:p>
            <a:endParaRPr lang="en-US" altLang="ko-KR" sz="2400" dirty="0"/>
          </a:p>
          <a:p>
            <a:r>
              <a:rPr lang="en-US" altLang="ko-KR" sz="2400" dirty="0"/>
              <a:t>Can a project be efficiently partitioned?</a:t>
            </a:r>
          </a:p>
          <a:p>
            <a:pPr lvl="1"/>
            <a:r>
              <a:rPr lang="en-US" altLang="ko-KR" sz="2000" dirty="0"/>
              <a:t>Partitionable task decreases in time as you add people</a:t>
            </a:r>
          </a:p>
          <a:p>
            <a:pPr lvl="1"/>
            <a:r>
              <a:rPr lang="en-US" altLang="ko-KR" sz="2000" dirty="0"/>
              <a:t>But … what about communication?</a:t>
            </a:r>
          </a:p>
          <a:p>
            <a:pPr lvl="2"/>
            <a:r>
              <a:rPr lang="en-US" altLang="ko-KR" sz="1800" dirty="0"/>
              <a:t>Time reaches a minimum bound</a:t>
            </a:r>
          </a:p>
          <a:p>
            <a:pPr lvl="2"/>
            <a:r>
              <a:rPr lang="en-US" altLang="ko-KR" sz="1800" dirty="0"/>
              <a:t>With complex interactions, time increases!</a:t>
            </a:r>
          </a:p>
        </p:txBody>
      </p:sp>
      <p:pic>
        <p:nvPicPr>
          <p:cNvPr id="2050" name="Picture 2" descr="Morning People Are so Annoyingly Optimistic | Funny good morning memes,  Good morning meme, Morning memes">
            <a:extLst>
              <a:ext uri="{FF2B5EF4-FFF2-40B4-BE49-F238E27FC236}">
                <a16:creationId xmlns:a16="http://schemas.microsoft.com/office/drawing/2014/main" id="{2602A047-C04C-1E46-A793-0519BE32D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78470" y="1534933"/>
            <a:ext cx="3050007" cy="22809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2047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2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662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662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2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662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662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2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662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662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27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6627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6627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27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6627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6627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27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6627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6627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27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6627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6627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27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6627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6627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6276" grpId="0" uiExpand="1" build="p" autoUpdateAnimBg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69" name="Rectangle 2">
            <a:extLst>
              <a:ext uri="{FF2B5EF4-FFF2-40B4-BE49-F238E27FC236}">
                <a16:creationId xmlns:a16="http://schemas.microsoft.com/office/drawing/2014/main" id="{C1FF17EC-3686-FD4B-AD3B-682815D0226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Techniques for Partitioning Tasks</a:t>
            </a:r>
          </a:p>
        </p:txBody>
      </p:sp>
      <p:sp>
        <p:nvSpPr>
          <p:cNvPr id="567299" name="Rectangle 3">
            <a:extLst>
              <a:ext uri="{FF2B5EF4-FFF2-40B4-BE49-F238E27FC236}">
                <a16:creationId xmlns:a16="http://schemas.microsoft.com/office/drawing/2014/main" id="{A572DBE1-248A-4049-BF04-D8FD1622D64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2000" dirty="0"/>
              <a:t>Functional</a:t>
            </a:r>
          </a:p>
          <a:p>
            <a:pPr lvl="1"/>
            <a:r>
              <a:rPr lang="en-US" altLang="ko-KR" sz="1800" dirty="0"/>
              <a:t>Person A implements threads, Person B implements semaphores, Person C implements locks…</a:t>
            </a:r>
          </a:p>
          <a:p>
            <a:pPr lvl="1"/>
            <a:r>
              <a:rPr lang="en-US" altLang="ko-KR" sz="1800" dirty="0"/>
              <a:t>Problem: Lots of communication across APIs</a:t>
            </a:r>
          </a:p>
          <a:p>
            <a:pPr lvl="2"/>
            <a:r>
              <a:rPr lang="en-US" altLang="ko-KR" sz="1600" dirty="0"/>
              <a:t>If B changes the API, A may need to make changes</a:t>
            </a:r>
          </a:p>
          <a:p>
            <a:endParaRPr lang="en-US" altLang="ko-KR" sz="2000" dirty="0"/>
          </a:p>
          <a:p>
            <a:r>
              <a:rPr lang="en-US" altLang="ko-KR" sz="2000" dirty="0"/>
              <a:t>Task</a:t>
            </a:r>
          </a:p>
          <a:p>
            <a:pPr lvl="1"/>
            <a:r>
              <a:rPr lang="en-US" altLang="ko-KR" sz="1800" dirty="0"/>
              <a:t>Person A designs, Person B writes code, Person C tests</a:t>
            </a:r>
          </a:p>
          <a:p>
            <a:pPr lvl="1"/>
            <a:r>
              <a:rPr lang="en-US" altLang="ko-KR" sz="1800" dirty="0"/>
              <a:t>May be difficult to find right balance, but can focus on each person’s strengths (Theory vs systems hacker)</a:t>
            </a:r>
          </a:p>
          <a:p>
            <a:pPr lvl="1"/>
            <a:r>
              <a:rPr lang="en-US" altLang="ko-KR" sz="1800" dirty="0"/>
              <a:t>Since debugging is hard, Microsoft has two testers for each programmer</a:t>
            </a:r>
          </a:p>
        </p:txBody>
      </p:sp>
    </p:spTree>
    <p:extLst>
      <p:ext uri="{BB962C8B-B14F-4D97-AF65-F5344CB8AC3E}">
        <p14:creationId xmlns:p14="http://schemas.microsoft.com/office/powerpoint/2010/main" val="779998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2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672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672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2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672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672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2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672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672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2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672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672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2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672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672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2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672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672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2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672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672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2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672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672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7299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Lecture 1: Introduction</a:t>
            </a:r>
            <a:endParaRPr lang="en-US" sz="49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B670F06-8457-6A4A-A75C-84938FC7DD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Prof. Seyed Majid Zahedi</a:t>
            </a:r>
          </a:p>
          <a:p>
            <a:r>
              <a:rPr lang="en-US" sz="1600" dirty="0">
                <a:latin typeface="Ubuntu Mono" panose="020B0509030602030204" pitchFamily="49" charset="0"/>
                <a:hlinkClick r:id="rId3"/>
              </a:rPr>
              <a:t>https://ece.uwaterloo.ca/~smzahedi</a:t>
            </a:r>
            <a:endParaRPr lang="en-US" sz="1600" dirty="0">
              <a:latin typeface="Ubuntu Mono" panose="020B0509030602030204" pitchFamily="49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7" name="Rectangle 2">
            <a:extLst>
              <a:ext uri="{FF2B5EF4-FFF2-40B4-BE49-F238E27FC236}">
                <a16:creationId xmlns:a16="http://schemas.microsoft.com/office/drawing/2014/main" id="{5A38FDE0-5ADD-EF40-BEA8-0F7666ACA95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Communication</a:t>
            </a:r>
          </a:p>
        </p:txBody>
      </p:sp>
      <p:sp>
        <p:nvSpPr>
          <p:cNvPr id="568323" name="Rectangle 3">
            <a:extLst>
              <a:ext uri="{FF2B5EF4-FFF2-40B4-BE49-F238E27FC236}">
                <a16:creationId xmlns:a16="http://schemas.microsoft.com/office/drawing/2014/main" id="{14A3D896-DE10-1940-8BB1-8B5432C2B54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600" dirty="0"/>
              <a:t>More people means more communication</a:t>
            </a:r>
          </a:p>
          <a:p>
            <a:pPr lvl="1"/>
            <a:r>
              <a:rPr lang="en-US" altLang="ko-KR" sz="1400" dirty="0"/>
              <a:t>Changes have to be propagated to more people</a:t>
            </a:r>
          </a:p>
          <a:p>
            <a:pPr lvl="1"/>
            <a:r>
              <a:rPr lang="en-US" altLang="ko-KR" sz="1400" dirty="0"/>
              <a:t>Think about person writing code for most fundamental </a:t>
            </a:r>
            <a:br>
              <a:rPr lang="en-US" altLang="ko-KR" sz="1400" dirty="0"/>
            </a:br>
            <a:r>
              <a:rPr lang="en-US" altLang="ko-KR" sz="1400" dirty="0"/>
              <a:t>component of system: everyone depends on them!</a:t>
            </a:r>
          </a:p>
          <a:p>
            <a:r>
              <a:rPr lang="en-US" altLang="ko-KR" sz="1600" dirty="0"/>
              <a:t>Miscommunication is common</a:t>
            </a:r>
          </a:p>
          <a:p>
            <a:pPr lvl="1"/>
            <a:r>
              <a:rPr lang="en-US" altLang="ko-KR" sz="1200" dirty="0">
                <a:latin typeface="Segoe Print" panose="02000800000000000000" pitchFamily="2" charset="0"/>
              </a:rPr>
              <a:t>“Index starts at 0?  I thought you said 1!”</a:t>
            </a:r>
          </a:p>
          <a:p>
            <a:r>
              <a:rPr lang="en-US" altLang="ko-KR" sz="1600" dirty="0"/>
              <a:t>Who makes decisions? </a:t>
            </a:r>
          </a:p>
          <a:p>
            <a:pPr lvl="1"/>
            <a:r>
              <a:rPr lang="en-US" altLang="ko-KR" sz="1400" dirty="0"/>
              <a:t>Individual decisions are fast but trouble</a:t>
            </a:r>
          </a:p>
          <a:p>
            <a:pPr lvl="1"/>
            <a:r>
              <a:rPr lang="en-US" altLang="ko-KR" sz="1400" dirty="0"/>
              <a:t>Group decisions take time</a:t>
            </a:r>
          </a:p>
          <a:p>
            <a:pPr lvl="1"/>
            <a:r>
              <a:rPr lang="en-US" altLang="ko-KR" sz="1400" dirty="0"/>
              <a:t>Centralized decisions require a big picture view </a:t>
            </a:r>
            <a:br>
              <a:rPr lang="en-US" altLang="ko-KR" sz="1400" dirty="0"/>
            </a:br>
            <a:r>
              <a:rPr lang="en-US" altLang="ko-KR" sz="1400" dirty="0"/>
              <a:t>(someone who can be the “system architect”)</a:t>
            </a:r>
          </a:p>
          <a:p>
            <a:r>
              <a:rPr lang="en-US" altLang="ko-KR" sz="1600" dirty="0"/>
              <a:t>Often designating someone as system architect can be a good thing</a:t>
            </a:r>
          </a:p>
          <a:p>
            <a:pPr lvl="1"/>
            <a:r>
              <a:rPr lang="en-US" altLang="ko-KR" sz="1400" dirty="0"/>
              <a:t>Better not be clueless</a:t>
            </a:r>
          </a:p>
          <a:p>
            <a:pPr lvl="1"/>
            <a:r>
              <a:rPr lang="en-US" altLang="ko-KR" sz="1400" dirty="0"/>
              <a:t>Better have good people skills</a:t>
            </a:r>
          </a:p>
          <a:p>
            <a:pPr lvl="1"/>
            <a:r>
              <a:rPr lang="en-US" altLang="ko-KR" sz="1400" dirty="0"/>
              <a:t>Better let other people do work </a:t>
            </a:r>
          </a:p>
        </p:txBody>
      </p:sp>
      <p:pic>
        <p:nvPicPr>
          <p:cNvPr id="6148" name="Picture 4" descr="When Group Discussion is Going on,and My Crush Passes by... — Steemit">
            <a:extLst>
              <a:ext uri="{FF2B5EF4-FFF2-40B4-BE49-F238E27FC236}">
                <a16:creationId xmlns:a16="http://schemas.microsoft.com/office/drawing/2014/main" id="{FABBDA7E-0FC1-3149-9681-F3ECB21A8F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900000">
            <a:off x="6254051" y="1808019"/>
            <a:ext cx="1968622" cy="172254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1C30A1E-63AE-9742-903D-3098916A3984}"/>
              </a:ext>
            </a:extLst>
          </p:cNvPr>
          <p:cNvSpPr/>
          <p:nvPr/>
        </p:nvSpPr>
        <p:spPr>
          <a:xfrm>
            <a:off x="6447443" y="1697182"/>
            <a:ext cx="473206" cy="1692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dopl3r.com</a:t>
            </a:r>
          </a:p>
        </p:txBody>
      </p:sp>
    </p:spTree>
    <p:extLst>
      <p:ext uri="{BB962C8B-B14F-4D97-AF65-F5344CB8AC3E}">
        <p14:creationId xmlns:p14="http://schemas.microsoft.com/office/powerpoint/2010/main" val="2589598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3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683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683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3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683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683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3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683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683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3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683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683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3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683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683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3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683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683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3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683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683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3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683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683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3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683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683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32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6832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6832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32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56832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56832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32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56832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56832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32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56832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56832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8323" grpId="0" build="p" autoUpdateAnimBg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665" name="Picture 2">
            <a:extLst>
              <a:ext uri="{FF2B5EF4-FFF2-40B4-BE49-F238E27FC236}">
                <a16:creationId xmlns:a16="http://schemas.microsoft.com/office/drawing/2014/main" id="{5BF72DF9-946E-2349-9EB9-59EDC37DD6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63616" y="2126673"/>
            <a:ext cx="1895475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3666" name="Rectangle 3">
            <a:extLst>
              <a:ext uri="{FF2B5EF4-FFF2-40B4-BE49-F238E27FC236}">
                <a16:creationId xmlns:a16="http://schemas.microsoft.com/office/drawing/2014/main" id="{A7FC61D8-E08A-1440-8836-C109C942E9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Coordination</a:t>
            </a:r>
          </a:p>
        </p:txBody>
      </p:sp>
      <p:sp>
        <p:nvSpPr>
          <p:cNvPr id="569348" name="Rectangle 4">
            <a:extLst>
              <a:ext uri="{FF2B5EF4-FFF2-40B4-BE49-F238E27FC236}">
                <a16:creationId xmlns:a16="http://schemas.microsoft.com/office/drawing/2014/main" id="{32DEF4D1-A567-0A4F-9B0C-5BA93F2C9FA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800" dirty="0"/>
              <a:t>Many are in different time zones </a:t>
            </a:r>
            <a:r>
              <a:rPr lang="en-US" altLang="ko-KR" sz="1800" dirty="0">
                <a:sym typeface="Symbol" pitchFamily="2" charset="2"/>
              </a:rPr>
              <a:t></a:t>
            </a:r>
            <a:r>
              <a:rPr lang="en-US" altLang="ko-KR" sz="1800" dirty="0"/>
              <a:t> some cannot make all meetings!</a:t>
            </a:r>
          </a:p>
          <a:p>
            <a:pPr lvl="1"/>
            <a:r>
              <a:rPr lang="en-US" altLang="ko-KR" sz="1600" dirty="0"/>
              <a:t>They miss decisions and associated discussion</a:t>
            </a:r>
          </a:p>
          <a:p>
            <a:pPr lvl="1"/>
            <a:r>
              <a:rPr lang="en-US" altLang="ko-KR" sz="1600" dirty="0"/>
              <a:t>Why do we limit groups to 4 people? </a:t>
            </a:r>
          </a:p>
          <a:p>
            <a:pPr lvl="2"/>
            <a:r>
              <a:rPr lang="en-US" altLang="ko-KR" sz="1400" dirty="0"/>
              <a:t>You would never be able to schedule meetings otherwise</a:t>
            </a:r>
          </a:p>
          <a:p>
            <a:pPr lvl="1"/>
            <a:r>
              <a:rPr lang="en-US" altLang="ko-KR" sz="1600" dirty="0"/>
              <a:t>Why do we require 3 people minimum?</a:t>
            </a:r>
          </a:p>
          <a:p>
            <a:pPr lvl="2"/>
            <a:r>
              <a:rPr lang="en-US" altLang="ko-KR" sz="1400" dirty="0"/>
              <a:t>You need to experience groups to get ready for real world</a:t>
            </a:r>
          </a:p>
          <a:p>
            <a:r>
              <a:rPr lang="en-US" altLang="ko-KR" sz="1800" dirty="0"/>
              <a:t>People have </a:t>
            </a:r>
            <a:r>
              <a:rPr lang="en-US" altLang="ko-KR" sz="1800" dirty="0">
                <a:solidFill>
                  <a:srgbClr val="FF0000"/>
                </a:solidFill>
              </a:rPr>
              <a:t>different work styles</a:t>
            </a:r>
          </a:p>
          <a:p>
            <a:pPr lvl="1"/>
            <a:r>
              <a:rPr lang="en-US" altLang="ko-KR" sz="1600" dirty="0"/>
              <a:t>Some people work in the morning, some at night</a:t>
            </a:r>
          </a:p>
          <a:p>
            <a:pPr lvl="1"/>
            <a:r>
              <a:rPr lang="en-US" altLang="ko-KR" sz="1600" dirty="0"/>
              <a:t>How do you decide when to meet or work together?</a:t>
            </a:r>
          </a:p>
          <a:p>
            <a:r>
              <a:rPr lang="en-US" altLang="ko-KR" sz="1800" dirty="0"/>
              <a:t>What about project slippage?</a:t>
            </a:r>
          </a:p>
          <a:p>
            <a:pPr lvl="1"/>
            <a:r>
              <a:rPr lang="en-US" altLang="ko-KR" sz="1600" dirty="0"/>
              <a:t>Everyone busy but not talking, one is way behind, but no one will know until very end!</a:t>
            </a:r>
          </a:p>
          <a:p>
            <a:r>
              <a:rPr lang="en-US" altLang="ko-KR" sz="1800" dirty="0"/>
              <a:t>Hard to add people to existing group</a:t>
            </a:r>
          </a:p>
          <a:p>
            <a:pPr lvl="1"/>
            <a:r>
              <a:rPr lang="en-US" altLang="ko-KR" sz="1600" dirty="0"/>
              <a:t>Members have already figured out how to work together</a:t>
            </a:r>
          </a:p>
        </p:txBody>
      </p:sp>
    </p:spTree>
    <p:extLst>
      <p:ext uri="{BB962C8B-B14F-4D97-AF65-F5344CB8AC3E}">
        <p14:creationId xmlns:p14="http://schemas.microsoft.com/office/powerpoint/2010/main" val="3624988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3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693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693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3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693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693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3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693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693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3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693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693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3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693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693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34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6934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6934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34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6934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6934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34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6934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6934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34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6934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6934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34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56934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56934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34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56934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56934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34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56934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56934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34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56934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56934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9348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3">
            <a:extLst>
              <a:ext uri="{FF2B5EF4-FFF2-40B4-BE49-F238E27FC236}">
                <a16:creationId xmlns:a16="http://schemas.microsoft.com/office/drawing/2014/main" id="{809C651C-898D-8F4B-9D37-A75D42FB5F5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How to Make it Work?</a:t>
            </a:r>
          </a:p>
        </p:txBody>
      </p:sp>
      <p:sp>
        <p:nvSpPr>
          <p:cNvPr id="570372" name="Rectangle 4">
            <a:extLst>
              <a:ext uri="{FF2B5EF4-FFF2-40B4-BE49-F238E27FC236}">
                <a16:creationId xmlns:a16="http://schemas.microsoft.com/office/drawing/2014/main" id="{6A513529-E776-304E-859C-70B43B16998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2000" dirty="0"/>
              <a:t>People are human … get over it!</a:t>
            </a:r>
          </a:p>
          <a:p>
            <a:pPr lvl="1"/>
            <a:r>
              <a:rPr lang="en-US" altLang="ko-KR" sz="1800" dirty="0"/>
              <a:t>People will make mistakes, miss meetings, </a:t>
            </a:r>
            <a:br>
              <a:rPr lang="en-US" altLang="ko-KR" sz="1800" dirty="0"/>
            </a:br>
            <a:r>
              <a:rPr lang="en-US" altLang="ko-KR" sz="1800" dirty="0"/>
              <a:t>miss deadlines, etc.  </a:t>
            </a:r>
          </a:p>
          <a:p>
            <a:pPr lvl="1"/>
            <a:r>
              <a:rPr lang="en-US" altLang="ko-KR" sz="1800" dirty="0"/>
              <a:t>You need to live with it and adapt</a:t>
            </a:r>
          </a:p>
          <a:p>
            <a:pPr lvl="1"/>
            <a:r>
              <a:rPr lang="en-US" altLang="ko-KR" sz="1800" dirty="0"/>
              <a:t>It is better to anticipate problems than </a:t>
            </a:r>
            <a:br>
              <a:rPr lang="en-US" altLang="ko-KR" sz="1800" dirty="0"/>
            </a:br>
            <a:r>
              <a:rPr lang="en-US" altLang="ko-KR" sz="1800" dirty="0"/>
              <a:t>clean up afterwards</a:t>
            </a:r>
          </a:p>
          <a:p>
            <a:r>
              <a:rPr lang="en-US" altLang="ko-KR" sz="2000" dirty="0"/>
              <a:t>Document, document, document</a:t>
            </a:r>
          </a:p>
          <a:p>
            <a:pPr lvl="1"/>
            <a:r>
              <a:rPr lang="en-US" altLang="ko-KR" sz="1800" dirty="0"/>
              <a:t>Why Document?</a:t>
            </a:r>
          </a:p>
          <a:p>
            <a:pPr lvl="2"/>
            <a:r>
              <a:rPr lang="en-US" altLang="ko-KR" sz="1600" dirty="0"/>
              <a:t>Expose decisions and communicate to others</a:t>
            </a:r>
          </a:p>
          <a:p>
            <a:pPr lvl="2"/>
            <a:r>
              <a:rPr lang="en-US" altLang="ko-KR" sz="1600" dirty="0"/>
              <a:t>Easier to spot mistakes early</a:t>
            </a:r>
          </a:p>
          <a:p>
            <a:pPr lvl="2"/>
            <a:r>
              <a:rPr lang="en-US" altLang="ko-KR" sz="1600" dirty="0"/>
              <a:t>Easier to estimate progress</a:t>
            </a:r>
          </a:p>
          <a:p>
            <a:pPr lvl="1"/>
            <a:r>
              <a:rPr lang="en-US" altLang="ko-KR" sz="1800" dirty="0"/>
              <a:t>What to document?</a:t>
            </a:r>
          </a:p>
          <a:p>
            <a:pPr lvl="2"/>
            <a:r>
              <a:rPr lang="en-US" altLang="ko-KR" sz="1600" dirty="0"/>
              <a:t>Everything (but don’t overwhelm people or no one will read)</a:t>
            </a:r>
          </a:p>
        </p:txBody>
      </p:sp>
      <p:pic>
        <p:nvPicPr>
          <p:cNvPr id="10242" name="Picture 2" descr="Be Nice. We all make Mistakes - Mistakes were made - cat | Meme Generator">
            <a:extLst>
              <a:ext uri="{FF2B5EF4-FFF2-40B4-BE49-F238E27FC236}">
                <a16:creationId xmlns:a16="http://schemas.microsoft.com/office/drawing/2014/main" id="{8C9F8944-7203-E848-8A13-29E46BF8B9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12844" y="1676400"/>
            <a:ext cx="1983041" cy="2644055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117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3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703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703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3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703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703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3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703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703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3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703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703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3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703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703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3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703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703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37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7037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7037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37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7037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7037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37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7037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7037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37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7037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7037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37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57037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57037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0372" grpId="0" uiExpand="1" build="p" bldLvl="2" autoUpdateAnimBg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761" name="Picture 2">
            <a:extLst>
              <a:ext uri="{FF2B5EF4-FFF2-40B4-BE49-F238E27FC236}">
                <a16:creationId xmlns:a16="http://schemas.microsoft.com/office/drawing/2014/main" id="{65C6C92B-0508-5D41-B4FE-0DA9027B49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26162" y="3622964"/>
            <a:ext cx="2389188" cy="1436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7762" name="Rectangle 3">
            <a:extLst>
              <a:ext uri="{FF2B5EF4-FFF2-40B4-BE49-F238E27FC236}">
                <a16:creationId xmlns:a16="http://schemas.microsoft.com/office/drawing/2014/main" id="{5ECC071E-9B1D-9641-961C-FDAFA5F3F3A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Suggested Documents for You to Maintain</a:t>
            </a:r>
          </a:p>
        </p:txBody>
      </p:sp>
      <p:sp>
        <p:nvSpPr>
          <p:cNvPr id="117763" name="Rectangle 4">
            <a:extLst>
              <a:ext uri="{FF2B5EF4-FFF2-40B4-BE49-F238E27FC236}">
                <a16:creationId xmlns:a16="http://schemas.microsoft.com/office/drawing/2014/main" id="{EF6E7B8C-EF68-0A45-99D8-5D274B557AC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2400" dirty="0"/>
              <a:t>Project objectives: goals, constraints, and priorities</a:t>
            </a:r>
          </a:p>
          <a:p>
            <a:r>
              <a:rPr lang="en-US" altLang="ko-KR" sz="2400" dirty="0"/>
              <a:t>Specifications</a:t>
            </a:r>
          </a:p>
          <a:p>
            <a:pPr lvl="1"/>
            <a:r>
              <a:rPr lang="en-US" altLang="ko-KR" sz="2000" dirty="0"/>
              <a:t>This should be the first document generated and the last one finished</a:t>
            </a:r>
          </a:p>
          <a:p>
            <a:r>
              <a:rPr lang="en-US" altLang="ko-KR" sz="2400" dirty="0"/>
              <a:t>Meeting notes</a:t>
            </a:r>
          </a:p>
          <a:p>
            <a:pPr lvl="1"/>
            <a:r>
              <a:rPr lang="en-US" altLang="ko-KR" sz="2000" dirty="0"/>
              <a:t>Document all decisions</a:t>
            </a:r>
          </a:p>
          <a:p>
            <a:r>
              <a:rPr lang="en-US" altLang="ko-KR" sz="2400" dirty="0"/>
              <a:t>Schedule</a:t>
            </a:r>
          </a:p>
          <a:p>
            <a:pPr lvl="1"/>
            <a:r>
              <a:rPr lang="en-US" altLang="ko-KR" sz="2000" dirty="0"/>
              <a:t>This document is critical!</a:t>
            </a:r>
          </a:p>
          <a:p>
            <a:r>
              <a:rPr lang="en-US" altLang="ko-KR" sz="2400" dirty="0"/>
              <a:t>Organizational chart</a:t>
            </a:r>
          </a:p>
          <a:p>
            <a:pPr lvl="1"/>
            <a:r>
              <a:rPr lang="en-US" altLang="ko-KR" sz="2000" dirty="0"/>
              <a:t>Who is responsible for what task?</a:t>
            </a:r>
          </a:p>
        </p:txBody>
      </p:sp>
    </p:spTree>
    <p:extLst>
      <p:ext uri="{BB962C8B-B14F-4D97-AF65-F5344CB8AC3E}">
        <p14:creationId xmlns:p14="http://schemas.microsoft.com/office/powerpoint/2010/main" val="9616462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09" name="Rectangle 2">
            <a:extLst>
              <a:ext uri="{FF2B5EF4-FFF2-40B4-BE49-F238E27FC236}">
                <a16:creationId xmlns:a16="http://schemas.microsoft.com/office/drawing/2014/main" id="{7521B58D-1813-E24A-B115-7049602E505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Use Software Tools</a:t>
            </a:r>
          </a:p>
        </p:txBody>
      </p:sp>
      <p:sp>
        <p:nvSpPr>
          <p:cNvPr id="25602" name="Rectangle 3">
            <a:extLst>
              <a:ext uri="{FF2B5EF4-FFF2-40B4-BE49-F238E27FC236}">
                <a16:creationId xmlns:a16="http://schemas.microsoft.com/office/drawing/2014/main" id="{AB67795C-EA4C-BA4B-9D1B-6A91C9066ED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28650" y="3643745"/>
            <a:ext cx="7886700" cy="3001530"/>
          </a:xfrm>
        </p:spPr>
        <p:txBody>
          <a:bodyPr/>
          <a:lstStyle/>
          <a:p>
            <a:r>
              <a:rPr lang="en-US" altLang="en-US" sz="2000" dirty="0"/>
              <a:t>Source revision control software (CVS, SVN, git)</a:t>
            </a:r>
          </a:p>
          <a:p>
            <a:pPr lvl="1"/>
            <a:r>
              <a:rPr lang="en-US" altLang="en-US" sz="1800" dirty="0"/>
              <a:t>Easy to go back and see history</a:t>
            </a:r>
          </a:p>
          <a:p>
            <a:pPr lvl="1"/>
            <a:r>
              <a:rPr lang="en-US" altLang="en-US" sz="1800" dirty="0"/>
              <a:t>Figure out where and why bugs got introduced</a:t>
            </a:r>
          </a:p>
          <a:p>
            <a:pPr lvl="1"/>
            <a:r>
              <a:rPr lang="en-US" altLang="en-US" sz="1800" dirty="0"/>
              <a:t>Communicates changes to everyone </a:t>
            </a:r>
            <a:br>
              <a:rPr lang="en-US" altLang="en-US" sz="1800" dirty="0"/>
            </a:br>
            <a:r>
              <a:rPr lang="en-US" altLang="en-US" sz="1800" dirty="0"/>
              <a:t>(use RCS’</a:t>
            </a:r>
            <a:r>
              <a:rPr lang="en-US" altLang="ja-JP" sz="1800" dirty="0"/>
              <a:t>s features)</a:t>
            </a:r>
          </a:p>
          <a:p>
            <a:r>
              <a:rPr lang="en-US" altLang="en-US" sz="2000" dirty="0"/>
              <a:t>Use automated testing tools</a:t>
            </a:r>
          </a:p>
          <a:p>
            <a:pPr lvl="1"/>
            <a:r>
              <a:rPr lang="en-US" altLang="en-US" sz="1800" dirty="0"/>
              <a:t>Write scripts for non-interactive software</a:t>
            </a:r>
          </a:p>
          <a:p>
            <a:r>
              <a:rPr lang="en-US" altLang="en-US" sz="2000" dirty="0"/>
              <a:t>Use E-mail and instant messaging consistently to leave history trail</a:t>
            </a:r>
          </a:p>
          <a:p>
            <a:endParaRPr lang="en-US" altLang="en-US" sz="2000" dirty="0"/>
          </a:p>
        </p:txBody>
      </p:sp>
      <p:pic>
        <p:nvPicPr>
          <p:cNvPr id="14338" name="Picture 2" descr="Use tools for intended purposes only - Tim &quot;The Toolman&quot; Taylor | Meme  Generator">
            <a:extLst>
              <a:ext uri="{FF2B5EF4-FFF2-40B4-BE49-F238E27FC236}">
                <a16:creationId xmlns:a16="http://schemas.microsoft.com/office/drawing/2014/main" id="{06329A7C-9833-EA4B-93B5-5E1E96EC4F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87071" y="1562738"/>
            <a:ext cx="2369857" cy="1777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52223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3">
            <a:extLst>
              <a:ext uri="{FF2B5EF4-FFF2-40B4-BE49-F238E27FC236}">
                <a16:creationId xmlns:a16="http://schemas.microsoft.com/office/drawing/2014/main" id="{6B2074A1-E12C-814F-9B48-9E0182C129C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Test Continuously</a:t>
            </a:r>
          </a:p>
        </p:txBody>
      </p:sp>
      <p:sp>
        <p:nvSpPr>
          <p:cNvPr id="29699" name="Rectangle 4">
            <a:extLst>
              <a:ext uri="{FF2B5EF4-FFF2-40B4-BE49-F238E27FC236}">
                <a16:creationId xmlns:a16="http://schemas.microsoft.com/office/drawing/2014/main" id="{C5D1FD30-11ED-B143-8470-DDDC70F64DE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28650" y="3338917"/>
            <a:ext cx="7886700" cy="3306357"/>
          </a:xfrm>
        </p:spPr>
        <p:txBody>
          <a:bodyPr/>
          <a:lstStyle/>
          <a:p>
            <a:r>
              <a:rPr lang="en-US" altLang="ko-KR" sz="1800" dirty="0"/>
              <a:t>Integration tests all the time, not at 8pm on due date!</a:t>
            </a:r>
          </a:p>
          <a:p>
            <a:pPr lvl="1"/>
            <a:r>
              <a:rPr lang="en-US" altLang="ko-KR" sz="1600" dirty="0"/>
              <a:t>Write dummy stubs with simple functionality</a:t>
            </a:r>
          </a:p>
          <a:p>
            <a:pPr lvl="1"/>
            <a:r>
              <a:rPr lang="en-US" altLang="ko-KR" sz="1600" dirty="0"/>
              <a:t>Schedule periodic integration tests</a:t>
            </a:r>
          </a:p>
          <a:p>
            <a:pPr lvl="2"/>
            <a:r>
              <a:rPr lang="en-US" altLang="ko-KR" sz="1400" dirty="0"/>
              <a:t>Get everyone code, build, and test … don’t wait until it is too late!</a:t>
            </a:r>
          </a:p>
          <a:p>
            <a:r>
              <a:rPr lang="en-US" altLang="ko-KR" sz="1800" dirty="0"/>
              <a:t>Testing types</a:t>
            </a:r>
          </a:p>
          <a:p>
            <a:pPr lvl="1"/>
            <a:r>
              <a:rPr lang="en-US" altLang="ko-KR" sz="1600" dirty="0"/>
              <a:t>Unit tests: white-/black-box check each module in isolation</a:t>
            </a:r>
          </a:p>
          <a:p>
            <a:pPr lvl="1"/>
            <a:r>
              <a:rPr lang="en-US" altLang="ko-KR" sz="1600" dirty="0"/>
              <a:t>Daemons: subject code to exceptional cases </a:t>
            </a:r>
          </a:p>
          <a:p>
            <a:pPr lvl="1"/>
            <a:r>
              <a:rPr lang="en-US" altLang="ko-KR" sz="1600" dirty="0"/>
              <a:t>Random testing: subject code to random timing changes</a:t>
            </a:r>
          </a:p>
          <a:p>
            <a:r>
              <a:rPr lang="en-US" altLang="ko-KR" sz="1800" dirty="0"/>
              <a:t>Test early, test later, test again</a:t>
            </a:r>
          </a:p>
          <a:p>
            <a:pPr lvl="1"/>
            <a:r>
              <a:rPr lang="en-US" altLang="ko-KR" sz="1600" dirty="0"/>
              <a:t>What if something changes in some other part of code?</a:t>
            </a:r>
          </a:p>
        </p:txBody>
      </p:sp>
      <p:pic>
        <p:nvPicPr>
          <p:cNvPr id="16386" name="Picture 2" descr="Mojang bug fixing | /r/MinecraftMemes | Minecraft | Know Your Meme">
            <a:extLst>
              <a:ext uri="{FF2B5EF4-FFF2-40B4-BE49-F238E27FC236}">
                <a16:creationId xmlns:a16="http://schemas.microsoft.com/office/drawing/2014/main" id="{3D8E971F-4879-5F41-B525-CB51D334CD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255818" y="1451937"/>
            <a:ext cx="2604655" cy="16378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86842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05B5B-6C22-D146-9532-753348A47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Late Submissions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10E482-6906-374A-8048-E946CF810A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17374"/>
            <a:ext cx="7886700" cy="4968875"/>
          </a:xfrm>
        </p:spPr>
        <p:txBody>
          <a:bodyPr/>
          <a:lstStyle/>
          <a:p>
            <a:r>
              <a:rPr lang="en-CA" dirty="0"/>
              <a:t>3 grace days (including weekends) without penalty</a:t>
            </a:r>
          </a:p>
          <a:p>
            <a:endParaRPr lang="en-CA" dirty="0"/>
          </a:p>
          <a:p>
            <a:r>
              <a:rPr lang="en-CA" dirty="0">
                <a:solidFill>
                  <a:srgbClr val="FF0000"/>
                </a:solidFill>
              </a:rPr>
              <a:t>15%</a:t>
            </a:r>
            <a:r>
              <a:rPr lang="en-CA" dirty="0"/>
              <a:t> </a:t>
            </a:r>
            <a:r>
              <a:rPr lang="en-CA" dirty="0">
                <a:solidFill>
                  <a:srgbClr val="FF0000"/>
                </a:solidFill>
              </a:rPr>
              <a:t>per day </a:t>
            </a:r>
            <a:r>
              <a:rPr lang="en-CA" dirty="0"/>
              <a:t>late submission penalty afterwards</a:t>
            </a:r>
          </a:p>
          <a:p>
            <a:pPr lvl="1"/>
            <a:r>
              <a:rPr lang="en-CA" dirty="0"/>
              <a:t>1-hour-late submission = 15-hour-late submission</a:t>
            </a:r>
          </a:p>
          <a:p>
            <a:endParaRPr lang="en-CA" dirty="0"/>
          </a:p>
          <a:p>
            <a:r>
              <a:rPr lang="en-CA" dirty="0"/>
              <a:t>Lat submissions are </a:t>
            </a:r>
            <a:r>
              <a:rPr lang="en-CA" dirty="0">
                <a:solidFill>
                  <a:srgbClr val="FF0000"/>
                </a:solidFill>
              </a:rPr>
              <a:t>not accepted </a:t>
            </a:r>
            <a:r>
              <a:rPr lang="en-CA" dirty="0"/>
              <a:t>after </a:t>
            </a:r>
            <a:r>
              <a:rPr lang="en-CA" dirty="0">
                <a:solidFill>
                  <a:srgbClr val="FF0000"/>
                </a:solidFill>
              </a:rPr>
              <a:t>three</a:t>
            </a:r>
            <a:r>
              <a:rPr lang="en-CA" dirty="0"/>
              <a:t> </a:t>
            </a:r>
            <a:r>
              <a:rPr lang="en-CA" dirty="0">
                <a:solidFill>
                  <a:srgbClr val="FF0000"/>
                </a:solidFill>
              </a:rPr>
              <a:t>days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520441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Collaboration Policy</a:t>
            </a:r>
          </a:p>
        </p:txBody>
      </p:sp>
      <p:sp>
        <p:nvSpPr>
          <p:cNvPr id="50178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>
                <a:solidFill>
                  <a:srgbClr val="00B050"/>
                </a:solidFill>
              </a:rPr>
              <a:t>Explaining concepts to someone in another group</a:t>
            </a:r>
          </a:p>
          <a:p>
            <a:r>
              <a:rPr lang="en-US" sz="2000" dirty="0">
                <a:solidFill>
                  <a:srgbClr val="00B050"/>
                </a:solidFill>
              </a:rPr>
              <a:t>Discussing algorithms/testing strategies with other groups</a:t>
            </a:r>
          </a:p>
          <a:p>
            <a:r>
              <a:rPr lang="en-US" sz="2000" dirty="0">
                <a:solidFill>
                  <a:srgbClr val="00B050"/>
                </a:solidFill>
              </a:rPr>
              <a:t>Helping debug someone else’s code (in another group)</a:t>
            </a:r>
          </a:p>
          <a:p>
            <a:r>
              <a:rPr lang="en-US" sz="2000" dirty="0">
                <a:solidFill>
                  <a:srgbClr val="00B050"/>
                </a:solidFill>
              </a:rPr>
              <a:t>Searching online for generic algorithms (e.g., hash table) </a:t>
            </a:r>
          </a:p>
          <a:p>
            <a:pPr lvl="1"/>
            <a:endParaRPr lang="en-US" sz="1600" dirty="0"/>
          </a:p>
          <a:p>
            <a:r>
              <a:rPr lang="en-US" sz="2000" dirty="0">
                <a:solidFill>
                  <a:srgbClr val="FF0000"/>
                </a:solidFill>
              </a:rPr>
              <a:t>Sharing code or test cases with another group </a:t>
            </a:r>
          </a:p>
          <a:p>
            <a:r>
              <a:rPr lang="en-US" sz="2000" dirty="0">
                <a:solidFill>
                  <a:srgbClr val="FF0000"/>
                </a:solidFill>
              </a:rPr>
              <a:t>Open-sourcing code (e.g., on GitHub) </a:t>
            </a:r>
            <a:r>
              <a:rPr lang="en-US" sz="2000" u="sng" dirty="0">
                <a:solidFill>
                  <a:srgbClr val="FF0000"/>
                </a:solidFill>
              </a:rPr>
              <a:t>even after this term</a:t>
            </a:r>
          </a:p>
          <a:p>
            <a:r>
              <a:rPr lang="en-US" sz="2000" dirty="0">
                <a:solidFill>
                  <a:srgbClr val="FF0000"/>
                </a:solidFill>
              </a:rPr>
              <a:t>Copying OR reading another group’s code or test cases</a:t>
            </a:r>
          </a:p>
          <a:p>
            <a:r>
              <a:rPr lang="en-US" sz="2000" dirty="0">
                <a:solidFill>
                  <a:srgbClr val="FF0000"/>
                </a:solidFill>
              </a:rPr>
              <a:t>Copying OR reading online code or test cases from prior years </a:t>
            </a:r>
          </a:p>
          <a:p>
            <a:pPr lvl="1"/>
            <a:endParaRPr lang="en-US" sz="1600" dirty="0"/>
          </a:p>
          <a:p>
            <a:r>
              <a:rPr lang="en-CA" sz="2000" b="1" dirty="0">
                <a:solidFill>
                  <a:srgbClr val="7030A0"/>
                </a:solidFill>
              </a:rPr>
              <a:t>Zero tolerance policy for plagiarism</a:t>
            </a:r>
          </a:p>
          <a:p>
            <a:pPr lvl="1"/>
            <a:r>
              <a:rPr lang="en-CA" sz="1800" dirty="0"/>
              <a:t>We use </a:t>
            </a:r>
            <a:r>
              <a:rPr lang="en-CA" sz="1800" dirty="0">
                <a:hlinkClick r:id="rId2"/>
              </a:rPr>
              <a:t>Moss</a:t>
            </a:r>
            <a:r>
              <a:rPr lang="en-CA" sz="1800" dirty="0"/>
              <a:t> and follow </a:t>
            </a:r>
            <a:r>
              <a:rPr lang="en-CA" sz="1800" dirty="0">
                <a:hlinkClick r:id="rId3"/>
              </a:rPr>
              <a:t>UW Policy 71</a:t>
            </a:r>
            <a:r>
              <a:rPr lang="en-CA" sz="1800" dirty="0"/>
              <a:t> for any single incident</a:t>
            </a:r>
            <a:endParaRPr lang="en-US" sz="1800" dirty="0"/>
          </a:p>
          <a:p>
            <a:endParaRPr lang="en-US" sz="2000" dirty="0"/>
          </a:p>
        </p:txBody>
      </p:sp>
      <p:pic>
        <p:nvPicPr>
          <p:cNvPr id="50179" name="Picture 3" descr="red x.pn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96956" y="4222749"/>
            <a:ext cx="649288" cy="649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180" name="Picture 4" descr="green check.png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51700" y="2129235"/>
            <a:ext cx="939800" cy="93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01338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01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01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01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01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01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01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01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01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43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367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498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498" tmFilter="0, 0; 0.125,0.2665; 0.25,0.4; 0.375,0.465; 0.5,0.5;  0.625,0.535; 0.75,0.6; 0.875,0.7335; 1,1">
                                          <p:stCondLst>
                                            <p:cond delay="498"/>
                                          </p:stCondLst>
                                        </p:cTn>
                                        <p:tgtEl>
                                          <p:spTgt spid="501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49" tmFilter="0, 0; 0.125,0.2665; 0.25,0.4; 0.375,0.465; 0.5,0.5;  0.625,0.535; 0.75,0.6; 0.875,0.7335; 1,1">
                                          <p:stCondLst>
                                            <p:cond delay="993"/>
                                          </p:stCondLst>
                                        </p:cTn>
                                        <p:tgtEl>
                                          <p:spTgt spid="501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23" tmFilter="0, 0; 0.125,0.2665; 0.25,0.4; 0.375,0.465; 0.5,0.5;  0.625,0.535; 0.75,0.6; 0.875,0.7335; 1,1">
                                          <p:stCondLst>
                                            <p:cond delay="1242"/>
                                          </p:stCondLst>
                                        </p:cTn>
                                        <p:tgtEl>
                                          <p:spTgt spid="501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0">
                                          <p:stCondLst>
                                            <p:cond delay="487"/>
                                          </p:stCondLst>
                                        </p:cTn>
                                        <p:tgtEl>
                                          <p:spTgt spid="5018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24" decel="50000">
                                          <p:stCondLst>
                                            <p:cond delay="507"/>
                                          </p:stCondLst>
                                        </p:cTn>
                                        <p:tgtEl>
                                          <p:spTgt spid="5018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0">
                                          <p:stCondLst>
                                            <p:cond delay="984"/>
                                          </p:stCondLst>
                                        </p:cTn>
                                        <p:tgtEl>
                                          <p:spTgt spid="5018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24" decel="50000">
                                          <p:stCondLst>
                                            <p:cond delay="1004"/>
                                          </p:stCondLst>
                                        </p:cTn>
                                        <p:tgtEl>
                                          <p:spTgt spid="5018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0">
                                          <p:stCondLst>
                                            <p:cond delay="1231"/>
                                          </p:stCondLst>
                                        </p:cTn>
                                        <p:tgtEl>
                                          <p:spTgt spid="5018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24" decel="50000">
                                          <p:stCondLst>
                                            <p:cond delay="1251"/>
                                          </p:stCondLst>
                                        </p:cTn>
                                        <p:tgtEl>
                                          <p:spTgt spid="5018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0">
                                          <p:stCondLst>
                                            <p:cond delay="1356"/>
                                          </p:stCondLst>
                                        </p:cTn>
                                        <p:tgtEl>
                                          <p:spTgt spid="5018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24" decel="50000">
                                          <p:stCondLst>
                                            <p:cond delay="1376"/>
                                          </p:stCondLst>
                                        </p:cTn>
                                        <p:tgtEl>
                                          <p:spTgt spid="5018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017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017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5017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5017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017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017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5017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5017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43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367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498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498" tmFilter="0, 0; 0.125,0.2665; 0.25,0.4; 0.375,0.465; 0.5,0.5;  0.625,0.535; 0.75,0.6; 0.875,0.7335; 1,1">
                                          <p:stCondLst>
                                            <p:cond delay="498"/>
                                          </p:stCondLst>
                                        </p:cTn>
                                        <p:tgtEl>
                                          <p:spTgt spid="501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249" tmFilter="0, 0; 0.125,0.2665; 0.25,0.4; 0.375,0.465; 0.5,0.5;  0.625,0.535; 0.75,0.6; 0.875,0.7335; 1,1">
                                          <p:stCondLst>
                                            <p:cond delay="993"/>
                                          </p:stCondLst>
                                        </p:cTn>
                                        <p:tgtEl>
                                          <p:spTgt spid="501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23" tmFilter="0, 0; 0.125,0.2665; 0.25,0.4; 0.375,0.465; 0.5,0.5;  0.625,0.535; 0.75,0.6; 0.875,0.7335; 1,1">
                                          <p:stCondLst>
                                            <p:cond delay="1242"/>
                                          </p:stCondLst>
                                        </p:cTn>
                                        <p:tgtEl>
                                          <p:spTgt spid="501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3" dur="20">
                                          <p:stCondLst>
                                            <p:cond delay="487"/>
                                          </p:stCondLst>
                                        </p:cTn>
                                        <p:tgtEl>
                                          <p:spTgt spid="5017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4" dur="124" decel="50000">
                                          <p:stCondLst>
                                            <p:cond delay="507"/>
                                          </p:stCondLst>
                                        </p:cTn>
                                        <p:tgtEl>
                                          <p:spTgt spid="5017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20">
                                          <p:stCondLst>
                                            <p:cond delay="984"/>
                                          </p:stCondLst>
                                        </p:cTn>
                                        <p:tgtEl>
                                          <p:spTgt spid="5017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6" dur="124" decel="50000">
                                          <p:stCondLst>
                                            <p:cond delay="1004"/>
                                          </p:stCondLst>
                                        </p:cTn>
                                        <p:tgtEl>
                                          <p:spTgt spid="5017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20">
                                          <p:stCondLst>
                                            <p:cond delay="1231"/>
                                          </p:stCondLst>
                                        </p:cTn>
                                        <p:tgtEl>
                                          <p:spTgt spid="5017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8" dur="124" decel="50000">
                                          <p:stCondLst>
                                            <p:cond delay="1251"/>
                                          </p:stCondLst>
                                        </p:cTn>
                                        <p:tgtEl>
                                          <p:spTgt spid="5017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9" dur="20">
                                          <p:stCondLst>
                                            <p:cond delay="1356"/>
                                          </p:stCondLst>
                                        </p:cTn>
                                        <p:tgtEl>
                                          <p:spTgt spid="5017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0" dur="124" decel="50000">
                                          <p:stCondLst>
                                            <p:cond delay="1376"/>
                                          </p:stCondLst>
                                        </p:cTn>
                                        <p:tgtEl>
                                          <p:spTgt spid="5017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178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18DD85-55C7-7E44-BF8C-0E53C3166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Seeking Help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9B4B05-34E1-A245-9874-6BFD8174C7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sz="2400" dirty="0"/>
              <a:t>Lab Q&amp;A on Piazza discussion forum</a:t>
            </a:r>
          </a:p>
          <a:p>
            <a:pPr lvl="1"/>
            <a:r>
              <a:rPr lang="en-CA" sz="2000" dirty="0"/>
              <a:t>Looking for group partners</a:t>
            </a:r>
          </a:p>
          <a:p>
            <a:pPr lvl="1"/>
            <a:r>
              <a:rPr lang="en-CA" sz="2000" dirty="0"/>
              <a:t>Lab/Project administration</a:t>
            </a:r>
          </a:p>
          <a:p>
            <a:pPr lvl="1"/>
            <a:r>
              <a:rPr lang="en-CA" sz="2000" dirty="0"/>
              <a:t>ARM DS Q&amp;A</a:t>
            </a:r>
          </a:p>
          <a:p>
            <a:pPr lvl="1"/>
            <a:r>
              <a:rPr lang="en-CA" sz="2000" dirty="0"/>
              <a:t>Project Q&amp;A</a:t>
            </a:r>
          </a:p>
          <a:p>
            <a:pPr lvl="1"/>
            <a:r>
              <a:rPr lang="en-CA" sz="2000" dirty="0"/>
              <a:t>Target response time: one business day</a:t>
            </a:r>
          </a:p>
          <a:p>
            <a:pPr lvl="1"/>
            <a:r>
              <a:rPr lang="en-CA" sz="2000" dirty="0">
                <a:solidFill>
                  <a:srgbClr val="FF0000"/>
                </a:solidFill>
              </a:rPr>
              <a:t>Do not wait till the last minute to ask questions</a:t>
            </a:r>
          </a:p>
          <a:p>
            <a:r>
              <a:rPr lang="en-CA" sz="2400" dirty="0"/>
              <a:t>Individual emails</a:t>
            </a:r>
          </a:p>
          <a:p>
            <a:pPr lvl="1"/>
            <a:r>
              <a:rPr lang="en-CA" sz="2000" dirty="0"/>
              <a:t>Only for questions containing confidential information</a:t>
            </a:r>
          </a:p>
          <a:p>
            <a:r>
              <a:rPr lang="en-CA" sz="2400" dirty="0"/>
              <a:t>Office hours</a:t>
            </a:r>
          </a:p>
          <a:p>
            <a:r>
              <a:rPr lang="en-CA" sz="2400" dirty="0"/>
              <a:t>Appointment</a:t>
            </a:r>
          </a:p>
        </p:txBody>
      </p:sp>
    </p:spTree>
    <p:extLst>
      <p:ext uri="{BB962C8B-B14F-4D97-AF65-F5344CB8AC3E}">
        <p14:creationId xmlns:p14="http://schemas.microsoft.com/office/powerpoint/2010/main" val="24637610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572B7A-5323-6A4C-8D0B-B3CC33F87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Important Near-term Task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AAC7F4-1718-2D40-A7B3-AB7FC1C416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3590" y="2209800"/>
            <a:ext cx="7886700" cy="2766164"/>
          </a:xfrm>
        </p:spPr>
        <p:txBody>
          <a:bodyPr anchor="ctr"/>
          <a:lstStyle/>
          <a:p>
            <a:pPr marL="0" indent="0" algn="ctr">
              <a:buNone/>
            </a:pPr>
            <a:r>
              <a:rPr lang="en-CA" dirty="0"/>
              <a:t>Sign up for project groups on LEARN by </a:t>
            </a:r>
          </a:p>
          <a:p>
            <a:pPr marL="0" indent="0" algn="ctr">
              <a:buNone/>
            </a:pPr>
            <a:r>
              <a:rPr lang="en-CA" dirty="0">
                <a:solidFill>
                  <a:srgbClr val="FF0000"/>
                </a:solidFill>
              </a:rPr>
              <a:t>23:00 on January 11</a:t>
            </a:r>
            <a:r>
              <a:rPr lang="en-CA" baseline="30000" dirty="0">
                <a:solidFill>
                  <a:srgbClr val="FF0000"/>
                </a:solidFill>
              </a:rPr>
              <a:t>th</a:t>
            </a:r>
            <a:r>
              <a:rPr lang="en-CA" dirty="0">
                <a:solidFill>
                  <a:srgbClr val="FF0000"/>
                </a:solidFill>
              </a:rPr>
              <a:t> , 2022 EST</a:t>
            </a:r>
          </a:p>
        </p:txBody>
      </p:sp>
    </p:spTree>
    <p:extLst>
      <p:ext uri="{BB962C8B-B14F-4D97-AF65-F5344CB8AC3E}">
        <p14:creationId xmlns:p14="http://schemas.microsoft.com/office/powerpoint/2010/main" val="34419981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757EA-E972-E040-82B5-E0FF440CA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C6C06-9A32-F04A-91CF-013687567A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How do things work in ECE 350?</a:t>
            </a:r>
          </a:p>
          <a:p>
            <a:pPr>
              <a:lnSpc>
                <a:spcPct val="150000"/>
              </a:lnSpc>
            </a:pPr>
            <a:r>
              <a:rPr lang="en-US" dirty="0"/>
              <a:t>What is </a:t>
            </a:r>
            <a:r>
              <a:rPr lang="en-US"/>
              <a:t>a real-time system?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What is an operating system?</a:t>
            </a:r>
          </a:p>
          <a:p>
            <a:pPr>
              <a:lnSpc>
                <a:spcPct val="150000"/>
              </a:lnSpc>
            </a:pPr>
            <a:r>
              <a:rPr lang="en-US" dirty="0"/>
              <a:t>What makes operating systems so exciting?</a:t>
            </a:r>
          </a:p>
        </p:txBody>
      </p:sp>
    </p:spTree>
    <p:extLst>
      <p:ext uri="{BB962C8B-B14F-4D97-AF65-F5344CB8AC3E}">
        <p14:creationId xmlns:p14="http://schemas.microsoft.com/office/powerpoint/2010/main" val="28109240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Work Hard Relax Harder - | Make a Meme">
            <a:extLst>
              <a:ext uri="{FF2B5EF4-FFF2-40B4-BE49-F238E27FC236}">
                <a16:creationId xmlns:a16="http://schemas.microsoft.com/office/drawing/2014/main" id="{5814BEAD-CED8-D74F-BAB3-4942D4202038}"/>
              </a:ext>
            </a:extLst>
          </p:cNvPr>
          <p:cNvPicPr>
            <a:picLocks noGrp="1" noChangeAspect="1" noChangeArrowheads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95864" y="1732605"/>
            <a:ext cx="3752273" cy="3392789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0331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573B7-1A4F-8E43-9EA9-3FDC8D67B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Real-time System?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58A7DA-E952-A94A-8652-D04AC413D8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Systems whose correctness depends on both their </a:t>
            </a:r>
            <a:r>
              <a:rPr lang="en-US" sz="2000" dirty="0">
                <a:solidFill>
                  <a:srgbClr val="FF0000"/>
                </a:solidFill>
              </a:rPr>
              <a:t>temporal</a:t>
            </a:r>
            <a:r>
              <a:rPr lang="en-US" sz="2000" dirty="0"/>
              <a:t> aspects as well as their </a:t>
            </a:r>
            <a:r>
              <a:rPr lang="en-US" sz="2000" dirty="0">
                <a:solidFill>
                  <a:srgbClr val="FF0000"/>
                </a:solidFill>
              </a:rPr>
              <a:t>functional</a:t>
            </a:r>
            <a:r>
              <a:rPr lang="en-US" sz="2000" dirty="0"/>
              <a:t> aspects</a:t>
            </a:r>
          </a:p>
          <a:p>
            <a:endParaRPr lang="en-US" sz="2000" dirty="0"/>
          </a:p>
          <a:p>
            <a:r>
              <a:rPr lang="en-US" sz="2000" dirty="0"/>
              <a:t>Temporal aspects are typically specified through </a:t>
            </a:r>
            <a:r>
              <a:rPr lang="en-US" sz="2000" dirty="0">
                <a:solidFill>
                  <a:srgbClr val="FF0000"/>
                </a:solidFill>
              </a:rPr>
              <a:t>deadline</a:t>
            </a:r>
          </a:p>
          <a:p>
            <a:pPr lvl="1"/>
            <a:r>
              <a:rPr lang="en-US" sz="1800" dirty="0"/>
              <a:t>Results must be produced before deadline</a:t>
            </a:r>
          </a:p>
          <a:p>
            <a:pPr lvl="1"/>
            <a:r>
              <a:rPr lang="en-US" sz="1800" dirty="0"/>
              <a:t>Correct result produced too late is considered failure</a:t>
            </a:r>
          </a:p>
          <a:p>
            <a:endParaRPr lang="en-US" sz="2000" dirty="0"/>
          </a:p>
          <a:p>
            <a:r>
              <a:rPr lang="en-US" sz="2000" dirty="0"/>
              <a:t>Real-time systems are typically embedded control systems </a:t>
            </a:r>
          </a:p>
          <a:p>
            <a:pPr lvl="1"/>
            <a:r>
              <a:rPr lang="en-US" sz="1800" dirty="0"/>
              <a:t>E.g., safety-critical systems</a:t>
            </a:r>
          </a:p>
          <a:p>
            <a:endParaRPr lang="en-US" sz="2000" dirty="0"/>
          </a:p>
          <a:p>
            <a:r>
              <a:rPr lang="en-US" sz="2000" dirty="0"/>
              <a:t>OS must be carefully designed to support temporal properties</a:t>
            </a:r>
          </a:p>
        </p:txBody>
      </p:sp>
    </p:spTree>
    <p:extLst>
      <p:ext uri="{BB962C8B-B14F-4D97-AF65-F5344CB8AC3E}">
        <p14:creationId xmlns:p14="http://schemas.microsoft.com/office/powerpoint/2010/main" val="31574624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DA4C2C67-C42C-9C42-AE5F-AE01C1942F5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28650" y="212727"/>
            <a:ext cx="7886700" cy="986154"/>
          </a:xfrm>
        </p:spPr>
        <p:txBody>
          <a:bodyPr/>
          <a:lstStyle/>
          <a:p>
            <a:r>
              <a:rPr lang="en-US" altLang="en-US" dirty="0"/>
              <a:t>Types of Real-time Systems</a:t>
            </a:r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ED40AF53-55ED-E14B-B10D-EE7F6C9DDF4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28650" y="1676400"/>
            <a:ext cx="7886700" cy="4968875"/>
          </a:xfrm>
        </p:spPr>
        <p:txBody>
          <a:bodyPr/>
          <a:lstStyle/>
          <a:p>
            <a:r>
              <a:rPr lang="en-US" altLang="en-US" sz="2400" dirty="0">
                <a:solidFill>
                  <a:srgbClr val="FF0000"/>
                </a:solidFill>
              </a:rPr>
              <a:t>Soft</a:t>
            </a:r>
            <a:r>
              <a:rPr lang="en-US" altLang="en-US" sz="2400" dirty="0"/>
              <a:t>: must try to meet all deadlines</a:t>
            </a:r>
          </a:p>
          <a:p>
            <a:pPr lvl="1"/>
            <a:r>
              <a:rPr lang="en-US" altLang="en-US" sz="2000" dirty="0"/>
              <a:t>System does not fail if a few </a:t>
            </a:r>
            <a:br>
              <a:rPr lang="en-US" altLang="en-US" sz="2000" dirty="0"/>
            </a:br>
            <a:r>
              <a:rPr lang="en-US" altLang="en-US" sz="2000" dirty="0"/>
              <a:t>deadlines are missed</a:t>
            </a:r>
          </a:p>
          <a:p>
            <a:pPr marL="914400" lvl="2" indent="0">
              <a:buNone/>
            </a:pPr>
            <a:endParaRPr lang="en-US" altLang="en-US" sz="1600" dirty="0"/>
          </a:p>
          <a:p>
            <a:pPr lvl="2"/>
            <a:endParaRPr lang="en-US" altLang="en-US" sz="1600" dirty="0"/>
          </a:p>
          <a:p>
            <a:r>
              <a:rPr lang="en-US" altLang="en-US" sz="2400" dirty="0">
                <a:solidFill>
                  <a:srgbClr val="FF0000"/>
                </a:solidFill>
              </a:rPr>
              <a:t>Firm</a:t>
            </a:r>
            <a:r>
              <a:rPr lang="en-US" altLang="en-US" sz="2400" dirty="0"/>
              <a:t>: result has no use outside </a:t>
            </a:r>
            <a:br>
              <a:rPr lang="en-US" altLang="en-US" sz="2400" dirty="0"/>
            </a:br>
            <a:r>
              <a:rPr lang="en-US" altLang="en-US" sz="2400" dirty="0"/>
              <a:t>deadline window</a:t>
            </a:r>
          </a:p>
          <a:p>
            <a:pPr lvl="1"/>
            <a:r>
              <a:rPr lang="en-US" altLang="en-US" sz="2000" dirty="0"/>
              <a:t>Tasks that fail are discarded</a:t>
            </a:r>
          </a:p>
          <a:p>
            <a:pPr lvl="2"/>
            <a:endParaRPr lang="en-US" altLang="en-US" sz="1600" dirty="0"/>
          </a:p>
          <a:p>
            <a:pPr marL="914400" lvl="2" indent="0">
              <a:buNone/>
            </a:pPr>
            <a:endParaRPr lang="en-US" altLang="en-US" sz="1600" dirty="0"/>
          </a:p>
          <a:p>
            <a:r>
              <a:rPr lang="en-US" altLang="en-US" sz="2400" dirty="0">
                <a:solidFill>
                  <a:srgbClr val="FF0000"/>
                </a:solidFill>
              </a:rPr>
              <a:t>Hard</a:t>
            </a:r>
            <a:r>
              <a:rPr lang="en-US" altLang="en-US" sz="2400" dirty="0"/>
              <a:t>: must always meet all deadlines</a:t>
            </a:r>
          </a:p>
          <a:p>
            <a:pPr lvl="1"/>
            <a:r>
              <a:rPr lang="en-US" altLang="en-US" sz="2000" dirty="0"/>
              <a:t>System fails if deadline window is missed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14406DB-B4EF-6042-901C-2F1D24D32B20}"/>
              </a:ext>
            </a:extLst>
          </p:cNvPr>
          <p:cNvGrpSpPr/>
          <p:nvPr/>
        </p:nvGrpSpPr>
        <p:grpSpPr>
          <a:xfrm>
            <a:off x="5890581" y="3113199"/>
            <a:ext cx="2624769" cy="1592543"/>
            <a:chOff x="5406853" y="3556176"/>
            <a:chExt cx="2624769" cy="1592543"/>
          </a:xfrm>
        </p:grpSpPr>
        <p:cxnSp>
          <p:nvCxnSpPr>
            <p:cNvPr id="12" name="Elbow Connector 11">
              <a:extLst>
                <a:ext uri="{FF2B5EF4-FFF2-40B4-BE49-F238E27FC236}">
                  <a16:creationId xmlns:a16="http://schemas.microsoft.com/office/drawing/2014/main" id="{ECEC73DD-572B-E449-8EC7-76F25EDE6012}"/>
                </a:ext>
              </a:extLst>
            </p:cNvPr>
            <p:cNvCxnSpPr>
              <a:cxnSpLocks/>
            </p:cNvCxnSpPr>
            <p:nvPr/>
          </p:nvCxnSpPr>
          <p:spPr>
            <a:xfrm>
              <a:off x="5781867" y="3859306"/>
              <a:ext cx="1815721" cy="954741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031F37C-A79A-8441-B264-1EC602BBDB14}"/>
                </a:ext>
              </a:extLst>
            </p:cNvPr>
            <p:cNvGrpSpPr/>
            <p:nvPr/>
          </p:nvGrpSpPr>
          <p:grpSpPr>
            <a:xfrm>
              <a:off x="5406853" y="3556176"/>
              <a:ext cx="2624769" cy="1592543"/>
              <a:chOff x="5339986" y="4336105"/>
              <a:chExt cx="2624769" cy="1592543"/>
            </a:xfrm>
          </p:grpSpPr>
          <p:sp>
            <p:nvSpPr>
              <p:cNvPr id="5" name="Left-Up Arrow 4">
                <a:extLst>
                  <a:ext uri="{FF2B5EF4-FFF2-40B4-BE49-F238E27FC236}">
                    <a16:creationId xmlns:a16="http://schemas.microsoft.com/office/drawing/2014/main" id="{7565B283-85D5-4A41-9DD8-D2C11C370B43}"/>
                  </a:ext>
                </a:extLst>
              </p:cNvPr>
              <p:cNvSpPr/>
              <p:nvPr/>
            </p:nvSpPr>
            <p:spPr>
              <a:xfrm flipH="1">
                <a:off x="5647763" y="4336105"/>
                <a:ext cx="2044321" cy="1325107"/>
              </a:xfrm>
              <a:prstGeom prst="leftUpArrow">
                <a:avLst>
                  <a:gd name="adj1" fmla="val 0"/>
                  <a:gd name="adj2" fmla="val 3957"/>
                  <a:gd name="adj3" fmla="val 7753"/>
                </a:avLst>
              </a:prstGeom>
              <a:solidFill>
                <a:schemeClr val="tx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6835731-50B5-1349-92FD-8AF9E6F8CF86}"/>
                  </a:ext>
                </a:extLst>
              </p:cNvPr>
              <p:cNvSpPr txBox="1"/>
              <p:nvPr/>
            </p:nvSpPr>
            <p:spPr>
              <a:xfrm rot="16200000">
                <a:off x="4831322" y="4914900"/>
                <a:ext cx="132510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>
                    <a:latin typeface="Gill Sans Light" panose="020B0302020104020203" pitchFamily="34" charset="-79"/>
                    <a:cs typeface="Gill Sans Light" panose="020B0302020104020203" pitchFamily="34" charset="-79"/>
                  </a:rPr>
                  <a:t>Value/usefulness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FE99492-4824-0248-B7C2-2058C16DB16E}"/>
                  </a:ext>
                </a:extLst>
              </p:cNvPr>
              <p:cNvSpPr txBox="1"/>
              <p:nvPr/>
            </p:nvSpPr>
            <p:spPr>
              <a:xfrm>
                <a:off x="6222259" y="5620871"/>
                <a:ext cx="81464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>
                    <a:latin typeface="Gill Sans Light" panose="020B0302020104020203" pitchFamily="34" charset="-79"/>
                    <a:cs typeface="Gill Sans Light" panose="020B0302020104020203" pitchFamily="34" charset="-79"/>
                  </a:rPr>
                  <a:t>Deadline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0DA8B0E-6C1A-5C43-A476-4AD070B13FFF}"/>
                  </a:ext>
                </a:extLst>
              </p:cNvPr>
              <p:cNvSpPr txBox="1"/>
              <p:nvPr/>
            </p:nvSpPr>
            <p:spPr>
              <a:xfrm>
                <a:off x="7419414" y="5620871"/>
                <a:ext cx="54534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>
                    <a:latin typeface="Gill Sans Light" panose="020B0302020104020203" pitchFamily="34" charset="-79"/>
                    <a:cs typeface="Gill Sans Light" panose="020B0302020104020203" pitchFamily="34" charset="-79"/>
                  </a:rPr>
                  <a:t>Time</a:t>
                </a:r>
              </a:p>
            </p:txBody>
          </p:sp>
        </p:grp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64F4E1A8-4FC3-CA49-B111-2AD746F75916}"/>
              </a:ext>
            </a:extLst>
          </p:cNvPr>
          <p:cNvGrpSpPr/>
          <p:nvPr/>
        </p:nvGrpSpPr>
        <p:grpSpPr>
          <a:xfrm>
            <a:off x="5890581" y="1394013"/>
            <a:ext cx="2624769" cy="1592543"/>
            <a:chOff x="5890581" y="1676400"/>
            <a:chExt cx="2624769" cy="1592543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E32ECD63-9271-5146-9088-4E77FAF631D3}"/>
                </a:ext>
              </a:extLst>
            </p:cNvPr>
            <p:cNvGrpSpPr/>
            <p:nvPr/>
          </p:nvGrpSpPr>
          <p:grpSpPr>
            <a:xfrm>
              <a:off x="5890581" y="1676400"/>
              <a:ext cx="2624769" cy="1592543"/>
              <a:chOff x="5339986" y="4336105"/>
              <a:chExt cx="2624769" cy="1592543"/>
            </a:xfrm>
          </p:grpSpPr>
          <p:sp>
            <p:nvSpPr>
              <p:cNvPr id="29" name="Left-Up Arrow 28">
                <a:extLst>
                  <a:ext uri="{FF2B5EF4-FFF2-40B4-BE49-F238E27FC236}">
                    <a16:creationId xmlns:a16="http://schemas.microsoft.com/office/drawing/2014/main" id="{C53B9B45-1094-8544-8C1A-AB66FC52EC20}"/>
                  </a:ext>
                </a:extLst>
              </p:cNvPr>
              <p:cNvSpPr/>
              <p:nvPr/>
            </p:nvSpPr>
            <p:spPr>
              <a:xfrm flipH="1">
                <a:off x="5647763" y="4336105"/>
                <a:ext cx="2044321" cy="1325107"/>
              </a:xfrm>
              <a:prstGeom prst="leftUpArrow">
                <a:avLst>
                  <a:gd name="adj1" fmla="val 0"/>
                  <a:gd name="adj2" fmla="val 3957"/>
                  <a:gd name="adj3" fmla="val 7753"/>
                </a:avLst>
              </a:prstGeom>
              <a:solidFill>
                <a:schemeClr val="tx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5051E7E-E2AC-6247-BFF3-4B24D00CC062}"/>
                  </a:ext>
                </a:extLst>
              </p:cNvPr>
              <p:cNvSpPr txBox="1"/>
              <p:nvPr/>
            </p:nvSpPr>
            <p:spPr>
              <a:xfrm rot="16200000">
                <a:off x="4831322" y="4914900"/>
                <a:ext cx="132510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>
                    <a:latin typeface="Gill Sans Light" panose="020B0302020104020203" pitchFamily="34" charset="-79"/>
                    <a:cs typeface="Gill Sans Light" panose="020B0302020104020203" pitchFamily="34" charset="-79"/>
                  </a:rPr>
                  <a:t>Value/usefulness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1A7D325-F80B-7041-AC83-00D2CF4FB98D}"/>
                  </a:ext>
                </a:extLst>
              </p:cNvPr>
              <p:cNvSpPr txBox="1"/>
              <p:nvPr/>
            </p:nvSpPr>
            <p:spPr>
              <a:xfrm>
                <a:off x="6222259" y="5620871"/>
                <a:ext cx="81464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>
                    <a:latin typeface="Gill Sans Light" panose="020B0302020104020203" pitchFamily="34" charset="-79"/>
                    <a:cs typeface="Gill Sans Light" panose="020B0302020104020203" pitchFamily="34" charset="-79"/>
                  </a:rPr>
                  <a:t>Deadline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690818C-0FFE-484F-9BC0-641460E21D86}"/>
                  </a:ext>
                </a:extLst>
              </p:cNvPr>
              <p:cNvSpPr txBox="1"/>
              <p:nvPr/>
            </p:nvSpPr>
            <p:spPr>
              <a:xfrm>
                <a:off x="7419414" y="5620871"/>
                <a:ext cx="54534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>
                    <a:latin typeface="Gill Sans Light" panose="020B0302020104020203" pitchFamily="34" charset="-79"/>
                    <a:cs typeface="Gill Sans Light" panose="020B0302020104020203" pitchFamily="34" charset="-79"/>
                  </a:rPr>
                  <a:t>Time</a:t>
                </a:r>
              </a:p>
            </p:txBody>
          </p:sp>
        </p:grp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8165537E-23D0-6442-9BDA-94A9716D3D1B}"/>
                </a:ext>
              </a:extLst>
            </p:cNvPr>
            <p:cNvSpPr/>
            <p:nvPr/>
          </p:nvSpPr>
          <p:spPr>
            <a:xfrm>
              <a:off x="6266329" y="1976718"/>
              <a:ext cx="1600200" cy="968188"/>
            </a:xfrm>
            <a:custGeom>
              <a:avLst/>
              <a:gdLst>
                <a:gd name="connsiteX0" fmla="*/ 0 w 1600200"/>
                <a:gd name="connsiteY0" fmla="*/ 0 h 968188"/>
                <a:gd name="connsiteX1" fmla="*/ 914400 w 1600200"/>
                <a:gd name="connsiteY1" fmla="*/ 0 h 968188"/>
                <a:gd name="connsiteX2" fmla="*/ 1600200 w 1600200"/>
                <a:gd name="connsiteY2" fmla="*/ 968188 h 968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00200" h="968188">
                  <a:moveTo>
                    <a:pt x="0" y="0"/>
                  </a:moveTo>
                  <a:lnTo>
                    <a:pt x="914400" y="0"/>
                  </a:lnTo>
                  <a:lnTo>
                    <a:pt x="1600200" y="968188"/>
                  </a:lnTo>
                </a:path>
              </a:pathLst>
            </a:custGeom>
            <a:noFill/>
            <a:ln w="19050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022D25AF-3308-EF48-89F7-393C772AB435}"/>
              </a:ext>
            </a:extLst>
          </p:cNvPr>
          <p:cNvGrpSpPr/>
          <p:nvPr/>
        </p:nvGrpSpPr>
        <p:grpSpPr>
          <a:xfrm>
            <a:off x="5890581" y="4824133"/>
            <a:ext cx="2624769" cy="1802944"/>
            <a:chOff x="5406853" y="3556176"/>
            <a:chExt cx="2624769" cy="1802944"/>
          </a:xfrm>
        </p:grpSpPr>
        <p:cxnSp>
          <p:nvCxnSpPr>
            <p:cNvPr id="37" name="Elbow Connector 36">
              <a:extLst>
                <a:ext uri="{FF2B5EF4-FFF2-40B4-BE49-F238E27FC236}">
                  <a16:creationId xmlns:a16="http://schemas.microsoft.com/office/drawing/2014/main" id="{14327E64-1788-0B45-A208-25272DA07702}"/>
                </a:ext>
              </a:extLst>
            </p:cNvPr>
            <p:cNvCxnSpPr>
              <a:cxnSpLocks/>
            </p:cNvCxnSpPr>
            <p:nvPr/>
          </p:nvCxnSpPr>
          <p:spPr>
            <a:xfrm>
              <a:off x="5781867" y="3859306"/>
              <a:ext cx="1815721" cy="1499814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BCF9C022-1544-3A49-92A3-B5FA19E32E18}"/>
                </a:ext>
              </a:extLst>
            </p:cNvPr>
            <p:cNvGrpSpPr/>
            <p:nvPr/>
          </p:nvGrpSpPr>
          <p:grpSpPr>
            <a:xfrm>
              <a:off x="5406853" y="3556176"/>
              <a:ext cx="2624769" cy="1592543"/>
              <a:chOff x="5339986" y="4336105"/>
              <a:chExt cx="2624769" cy="1592543"/>
            </a:xfrm>
          </p:grpSpPr>
          <p:sp>
            <p:nvSpPr>
              <p:cNvPr id="39" name="Left-Up Arrow 38">
                <a:extLst>
                  <a:ext uri="{FF2B5EF4-FFF2-40B4-BE49-F238E27FC236}">
                    <a16:creationId xmlns:a16="http://schemas.microsoft.com/office/drawing/2014/main" id="{41D2CDEB-C5B8-5A43-AA9F-FBE8DB9814BB}"/>
                  </a:ext>
                </a:extLst>
              </p:cNvPr>
              <p:cNvSpPr/>
              <p:nvPr/>
            </p:nvSpPr>
            <p:spPr>
              <a:xfrm flipH="1">
                <a:off x="5647763" y="4336105"/>
                <a:ext cx="2044321" cy="1325107"/>
              </a:xfrm>
              <a:prstGeom prst="leftUpArrow">
                <a:avLst>
                  <a:gd name="adj1" fmla="val 0"/>
                  <a:gd name="adj2" fmla="val 3957"/>
                  <a:gd name="adj3" fmla="val 7753"/>
                </a:avLst>
              </a:prstGeom>
              <a:solidFill>
                <a:schemeClr val="tx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DCA0B0B-BC11-9843-B2BD-D3DC89264253}"/>
                  </a:ext>
                </a:extLst>
              </p:cNvPr>
              <p:cNvSpPr txBox="1"/>
              <p:nvPr/>
            </p:nvSpPr>
            <p:spPr>
              <a:xfrm rot="16200000">
                <a:off x="4831322" y="4914900"/>
                <a:ext cx="132510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>
                    <a:latin typeface="Gill Sans Light" panose="020B0302020104020203" pitchFamily="34" charset="-79"/>
                    <a:cs typeface="Gill Sans Light" panose="020B0302020104020203" pitchFamily="34" charset="-79"/>
                  </a:rPr>
                  <a:t>Value/usefulness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911C6B19-6D34-0C4F-A933-086B48133E81}"/>
                  </a:ext>
                </a:extLst>
              </p:cNvPr>
              <p:cNvSpPr txBox="1"/>
              <p:nvPr/>
            </p:nvSpPr>
            <p:spPr>
              <a:xfrm>
                <a:off x="6222259" y="5620871"/>
                <a:ext cx="81464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>
                    <a:latin typeface="Gill Sans Light" panose="020B0302020104020203" pitchFamily="34" charset="-79"/>
                    <a:cs typeface="Gill Sans Light" panose="020B0302020104020203" pitchFamily="34" charset="-79"/>
                  </a:rPr>
                  <a:t>Deadline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A4C47419-1785-A64C-AC30-C30452AC15B3}"/>
                  </a:ext>
                </a:extLst>
              </p:cNvPr>
              <p:cNvSpPr txBox="1"/>
              <p:nvPr/>
            </p:nvSpPr>
            <p:spPr>
              <a:xfrm>
                <a:off x="7419414" y="5620871"/>
                <a:ext cx="54534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>
                    <a:latin typeface="Gill Sans Light" panose="020B0302020104020203" pitchFamily="34" charset="-79"/>
                    <a:cs typeface="Gill Sans Light" panose="020B0302020104020203" pitchFamily="34" charset="-79"/>
                  </a:rPr>
                  <a:t>Time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14443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7" grpId="0" uiExpand="1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1EA011-E89F-FE49-99B5-4331D0CB7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Real-time Spectrum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0BF81DD-0668-A742-81CB-0D4B1C0A0099}"/>
              </a:ext>
            </a:extLst>
          </p:cNvPr>
          <p:cNvGrpSpPr/>
          <p:nvPr/>
        </p:nvGrpSpPr>
        <p:grpSpPr>
          <a:xfrm>
            <a:off x="879035" y="3429000"/>
            <a:ext cx="7385929" cy="923241"/>
            <a:chOff x="252000" y="3429000"/>
            <a:chExt cx="8640000" cy="10800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03CB8205-207D-CD4C-BEF9-8745122F3C9D}"/>
                </a:ext>
              </a:extLst>
            </p:cNvPr>
            <p:cNvSpPr/>
            <p:nvPr/>
          </p:nvSpPr>
          <p:spPr>
            <a:xfrm>
              <a:off x="252000" y="3429000"/>
              <a:ext cx="8640000" cy="1080000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33000">
                  <a:srgbClr val="FFFF00"/>
                </a:gs>
                <a:gs pos="67000">
                  <a:srgbClr val="FFC000"/>
                </a:gs>
                <a:gs pos="100000">
                  <a:srgbClr val="FF0000"/>
                </a:gs>
              </a:gsLst>
              <a:lin ang="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350754A-6FE4-164E-AC55-723D7C6B0276}"/>
                </a:ext>
              </a:extLst>
            </p:cNvPr>
            <p:cNvSpPr/>
            <p:nvPr/>
          </p:nvSpPr>
          <p:spPr>
            <a:xfrm>
              <a:off x="252000" y="3429000"/>
              <a:ext cx="1080000" cy="1080000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05A3E7E-90A5-9847-8158-C2F58B5DEA42}"/>
                </a:ext>
              </a:extLst>
            </p:cNvPr>
            <p:cNvSpPr/>
            <p:nvPr/>
          </p:nvSpPr>
          <p:spPr>
            <a:xfrm>
              <a:off x="2412000" y="3429000"/>
              <a:ext cx="1080000" cy="1080000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3097393-A466-8E4A-B554-EE3C94395361}"/>
                </a:ext>
              </a:extLst>
            </p:cNvPr>
            <p:cNvSpPr/>
            <p:nvPr/>
          </p:nvSpPr>
          <p:spPr>
            <a:xfrm>
              <a:off x="4572000" y="3429000"/>
              <a:ext cx="1080000" cy="1080000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E780FD1-D59F-9847-AEF7-7E33D009E6AF}"/>
                </a:ext>
              </a:extLst>
            </p:cNvPr>
            <p:cNvSpPr/>
            <p:nvPr/>
          </p:nvSpPr>
          <p:spPr>
            <a:xfrm>
              <a:off x="6732000" y="3429000"/>
              <a:ext cx="1080000" cy="1080000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F7A2B90A-7472-CE4E-A281-EC16BE009549}"/>
              </a:ext>
            </a:extLst>
          </p:cNvPr>
          <p:cNvSpPr txBox="1"/>
          <p:nvPr/>
        </p:nvSpPr>
        <p:spPr>
          <a:xfrm>
            <a:off x="1340655" y="4518212"/>
            <a:ext cx="9220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Computer</a:t>
            </a:r>
            <a:b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</a:br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simulation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4035560-5FA9-8E4B-ADB0-4F11F0296659}"/>
              </a:ext>
            </a:extLst>
          </p:cNvPr>
          <p:cNvSpPr txBox="1"/>
          <p:nvPr/>
        </p:nvSpPr>
        <p:spPr>
          <a:xfrm>
            <a:off x="2321580" y="4518212"/>
            <a:ext cx="7889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User</a:t>
            </a:r>
            <a:b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</a:br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interface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8D556D4-E6EC-CB4A-8292-4E675B2E3206}"/>
              </a:ext>
            </a:extLst>
          </p:cNvPr>
          <p:cNvSpPr txBox="1"/>
          <p:nvPr/>
        </p:nvSpPr>
        <p:spPr>
          <a:xfrm>
            <a:off x="3179963" y="4518212"/>
            <a:ext cx="10086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Internet</a:t>
            </a:r>
            <a:b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</a:br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video/audio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915221D-B780-C245-8FFB-A8FB5DE5B52B}"/>
              </a:ext>
            </a:extLst>
          </p:cNvPr>
          <p:cNvSpPr txBox="1"/>
          <p:nvPr/>
        </p:nvSpPr>
        <p:spPr>
          <a:xfrm>
            <a:off x="4226391" y="4518212"/>
            <a:ext cx="6912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Cruise</a:t>
            </a:r>
            <a:b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</a:br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control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E786223-4187-DA47-B0D8-DDA71E613D8B}"/>
              </a:ext>
            </a:extLst>
          </p:cNvPr>
          <p:cNvSpPr txBox="1"/>
          <p:nvPr/>
        </p:nvSpPr>
        <p:spPr>
          <a:xfrm>
            <a:off x="4879468" y="4518212"/>
            <a:ext cx="12672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Tele-</a:t>
            </a:r>
            <a:b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</a:br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communication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D91688B-E1F8-A74F-9FCF-EECDB79A1CC5}"/>
              </a:ext>
            </a:extLst>
          </p:cNvPr>
          <p:cNvSpPr txBox="1"/>
          <p:nvPr/>
        </p:nvSpPr>
        <p:spPr>
          <a:xfrm>
            <a:off x="6108760" y="4518212"/>
            <a:ext cx="6912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Flight</a:t>
            </a:r>
            <a:b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</a:br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control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D070986-1BC9-F84E-A596-6F1A062BA79B}"/>
              </a:ext>
            </a:extLst>
          </p:cNvPr>
          <p:cNvSpPr txBox="1"/>
          <p:nvPr/>
        </p:nvSpPr>
        <p:spPr>
          <a:xfrm>
            <a:off x="6916740" y="4518212"/>
            <a:ext cx="8771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Electronic</a:t>
            </a:r>
            <a:b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</a:br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engine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52D11B0-F6C5-4442-BA29-164F87116C15}"/>
              </a:ext>
            </a:extLst>
          </p:cNvPr>
          <p:cNvSpPr txBox="1"/>
          <p:nvPr/>
        </p:nvSpPr>
        <p:spPr>
          <a:xfrm>
            <a:off x="4101968" y="2887688"/>
            <a:ext cx="9400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Soft RT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A62162A-5593-6741-86AE-7869C437E287}"/>
              </a:ext>
            </a:extLst>
          </p:cNvPr>
          <p:cNvSpPr txBox="1"/>
          <p:nvPr/>
        </p:nvSpPr>
        <p:spPr>
          <a:xfrm>
            <a:off x="879035" y="2887688"/>
            <a:ext cx="8791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No RT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D5F6438-37CB-3046-B266-96144FFF5F7D}"/>
              </a:ext>
            </a:extLst>
          </p:cNvPr>
          <p:cNvSpPr txBox="1"/>
          <p:nvPr/>
        </p:nvSpPr>
        <p:spPr>
          <a:xfrm>
            <a:off x="7212688" y="2887688"/>
            <a:ext cx="10522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Hard RT</a:t>
            </a:r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6A1F7392-68C9-7A46-BC22-BAD74498BB23}"/>
              </a:ext>
            </a:extLst>
          </p:cNvPr>
          <p:cNvSpPr/>
          <p:nvPr/>
        </p:nvSpPr>
        <p:spPr>
          <a:xfrm>
            <a:off x="5221527" y="2945397"/>
            <a:ext cx="1909482" cy="284693"/>
          </a:xfrm>
          <a:prstGeom prst="rightArrow">
            <a:avLst/>
          </a:prstGeom>
          <a:gradFill>
            <a:gsLst>
              <a:gs pos="0">
                <a:srgbClr val="FFC000"/>
              </a:gs>
              <a:gs pos="100000">
                <a:srgbClr val="FF0000"/>
              </a:gs>
            </a:gsLst>
            <a:lin ang="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578767CB-66A9-E841-A926-845EC82667D2}"/>
              </a:ext>
            </a:extLst>
          </p:cNvPr>
          <p:cNvSpPr/>
          <p:nvPr/>
        </p:nvSpPr>
        <p:spPr>
          <a:xfrm flipH="1">
            <a:off x="1943259" y="2945397"/>
            <a:ext cx="1909482" cy="284693"/>
          </a:xfrm>
          <a:prstGeom prst="rightArrow">
            <a:avLst/>
          </a:prstGeom>
          <a:gradFill>
            <a:gsLst>
              <a:gs pos="0">
                <a:srgbClr val="FFC000"/>
              </a:gs>
              <a:gs pos="100000">
                <a:schemeClr val="bg1"/>
              </a:gs>
            </a:gsLst>
            <a:lin ang="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0195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What is an Operating System?</a:t>
            </a:r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dirty="0">
                <a:solidFill>
                  <a:srgbClr val="FF0000"/>
                </a:solidFill>
              </a:rPr>
              <a:t>No</a:t>
            </a:r>
            <a:r>
              <a:rPr lang="en-US" sz="2400" dirty="0"/>
              <a:t> universally accepted definition</a:t>
            </a:r>
          </a:p>
          <a:p>
            <a:endParaRPr lang="en-US" sz="2400" dirty="0"/>
          </a:p>
          <a:p>
            <a:r>
              <a:rPr lang="en-US" sz="2400" dirty="0"/>
              <a:t>“Everything vendors ship when you order OS” is </a:t>
            </a:r>
            <a:br>
              <a:rPr lang="en-US" sz="2400" dirty="0"/>
            </a:br>
            <a:r>
              <a:rPr lang="en-US" sz="2400" dirty="0">
                <a:solidFill>
                  <a:srgbClr val="FF0000"/>
                </a:solidFill>
              </a:rPr>
              <a:t>good approximation</a:t>
            </a:r>
            <a:r>
              <a:rPr lang="en-US" sz="2400" dirty="0"/>
              <a:t>, but varies wildly</a:t>
            </a:r>
          </a:p>
          <a:p>
            <a:endParaRPr lang="en-US" sz="2400" dirty="0"/>
          </a:p>
          <a:p>
            <a:r>
              <a:rPr lang="en-US" sz="2400" dirty="0"/>
              <a:t>“The one program running at all times on computer” is </a:t>
            </a:r>
            <a:r>
              <a:rPr lang="en-US" sz="2400" dirty="0">
                <a:solidFill>
                  <a:srgbClr val="FF0000"/>
                </a:solidFill>
              </a:rPr>
              <a:t>kernel  </a:t>
            </a:r>
          </a:p>
          <a:p>
            <a:pPr lvl="1"/>
            <a:r>
              <a:rPr lang="en-US" sz="2000" dirty="0"/>
              <a:t>Everything else is either system program (ships with OS) or application program</a:t>
            </a:r>
          </a:p>
        </p:txBody>
      </p:sp>
    </p:spTree>
    <p:extLst>
      <p:ext uri="{BB962C8B-B14F-4D97-AF65-F5344CB8AC3E}">
        <p14:creationId xmlns:p14="http://schemas.microsoft.com/office/powerpoint/2010/main" val="3161843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819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What is an Operating System? (cont.)</a:t>
            </a:r>
          </a:p>
        </p:txBody>
      </p:sp>
      <p:sp>
        <p:nvSpPr>
          <p:cNvPr id="10243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Special layer of software that provides applications access to hardware resources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Abstract</a:t>
            </a:r>
            <a:r>
              <a:rPr lang="en-US" dirty="0"/>
              <a:t> view of complex hardware devices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Protected</a:t>
            </a:r>
            <a:r>
              <a:rPr lang="en-US" dirty="0"/>
              <a:t> access to shared resources</a:t>
            </a:r>
          </a:p>
          <a:p>
            <a:pPr lvl="1"/>
            <a:r>
              <a:rPr lang="en-US" dirty="0"/>
              <a:t>Security and authentication</a:t>
            </a:r>
          </a:p>
          <a:p>
            <a:pPr lvl="1"/>
            <a:r>
              <a:rPr lang="en-US" dirty="0"/>
              <a:t>Communication amongst logical entities</a:t>
            </a:r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DC5B688-CA2A-8D41-8A6A-059575C577F5}"/>
              </a:ext>
            </a:extLst>
          </p:cNvPr>
          <p:cNvGrpSpPr/>
          <p:nvPr/>
        </p:nvGrpSpPr>
        <p:grpSpPr>
          <a:xfrm>
            <a:off x="5670550" y="4513943"/>
            <a:ext cx="2844800" cy="1739899"/>
            <a:chOff x="5138057" y="4397829"/>
            <a:chExt cx="3251200" cy="1988456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458691AA-56BB-0A4A-A8FA-D56CE6DF927D}"/>
                </a:ext>
              </a:extLst>
            </p:cNvPr>
            <p:cNvSpPr/>
            <p:nvPr/>
          </p:nvSpPr>
          <p:spPr>
            <a:xfrm>
              <a:off x="5138057" y="5631542"/>
              <a:ext cx="3251200" cy="754743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Hardware</a:t>
              </a:r>
            </a:p>
          </p:txBody>
        </p:sp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8CF4CECF-38D0-944E-BF0C-8C7F785E19DD}"/>
                </a:ext>
              </a:extLst>
            </p:cNvPr>
            <p:cNvSpPr/>
            <p:nvPr/>
          </p:nvSpPr>
          <p:spPr>
            <a:xfrm>
              <a:off x="5138057" y="5154023"/>
              <a:ext cx="3251200" cy="404948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OS</a:t>
              </a:r>
            </a:p>
          </p:txBody>
        </p:sp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25CE4CC7-6295-5F4A-BE06-670127430542}"/>
                </a:ext>
              </a:extLst>
            </p:cNvPr>
            <p:cNvSpPr/>
            <p:nvPr/>
          </p:nvSpPr>
          <p:spPr>
            <a:xfrm>
              <a:off x="5138057" y="4397829"/>
              <a:ext cx="1016000" cy="682170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App1</a:t>
              </a:r>
            </a:p>
          </p:txBody>
        </p:sp>
        <p:sp>
          <p:nvSpPr>
            <p:cNvPr id="28" name="Rounded Rectangle 27">
              <a:extLst>
                <a:ext uri="{FF2B5EF4-FFF2-40B4-BE49-F238E27FC236}">
                  <a16:creationId xmlns:a16="http://schemas.microsoft.com/office/drawing/2014/main" id="{632B14D4-6143-D246-8786-4D0F7549C4DB}"/>
                </a:ext>
              </a:extLst>
            </p:cNvPr>
            <p:cNvSpPr/>
            <p:nvPr/>
          </p:nvSpPr>
          <p:spPr>
            <a:xfrm>
              <a:off x="7373257" y="4399282"/>
              <a:ext cx="1016000" cy="682170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App3</a:t>
              </a:r>
            </a:p>
          </p:txBody>
        </p:sp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id="{0BD9115A-9497-8148-90B0-6599FE2400BD}"/>
                </a:ext>
              </a:extLst>
            </p:cNvPr>
            <p:cNvSpPr/>
            <p:nvPr/>
          </p:nvSpPr>
          <p:spPr>
            <a:xfrm>
              <a:off x="6255657" y="4397829"/>
              <a:ext cx="1016000" cy="682170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App2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74451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3" grpId="0" uiExpand="1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0FFBD-86D7-4430-8623-1A5A496FA9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an Operating System?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45FBDC-6D09-4175-BD95-8438526B95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Illusionist</a:t>
            </a:r>
          </a:p>
          <a:p>
            <a:pPr lvl="1"/>
            <a:r>
              <a:rPr lang="en-US" sz="2000" dirty="0">
                <a:solidFill>
                  <a:srgbClr val="FF0000"/>
                </a:solidFill>
              </a:rPr>
              <a:t>Provide clean, easy-to-use abstractions of physical resources</a:t>
            </a:r>
          </a:p>
          <a:p>
            <a:pPr lvl="2"/>
            <a:r>
              <a:rPr lang="en-US" sz="1800" dirty="0"/>
              <a:t>Infinite memory, dedicated machine</a:t>
            </a:r>
          </a:p>
          <a:p>
            <a:pPr lvl="2"/>
            <a:r>
              <a:rPr lang="en-US" sz="1800" dirty="0"/>
              <a:t>Higher level objects: files, users, messages</a:t>
            </a:r>
          </a:p>
          <a:p>
            <a:pPr lvl="2"/>
            <a:r>
              <a:rPr lang="en-US" sz="1800" dirty="0"/>
              <a:t>Masking limitations, virtualization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5C00F34-1D9D-426C-8D4D-28C7ACFC973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799" y="2475793"/>
            <a:ext cx="968749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283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5E7D8-34B0-4516-90F0-B5E99E59B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Hardware/Software Interface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7199375-100D-2A4A-A608-B11E6A14C2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95583" y="2902289"/>
            <a:ext cx="3186525" cy="2467927"/>
          </a:xfrm>
        </p:spPr>
        <p:txBody>
          <a:bodyPr/>
          <a:lstStyle/>
          <a:p>
            <a:r>
              <a:rPr lang="en-US" sz="2000" dirty="0"/>
              <a:t>ECE 222 and ECE 320: Machine structures (and C)</a:t>
            </a:r>
          </a:p>
          <a:p>
            <a:endParaRPr lang="en-US" sz="2000" dirty="0"/>
          </a:p>
          <a:p>
            <a:r>
              <a:rPr lang="en-US" sz="2000" dirty="0"/>
              <a:t>OS </a:t>
            </a:r>
            <a:r>
              <a:rPr lang="en-US" sz="2000" i="1" dirty="0">
                <a:solidFill>
                  <a:srgbClr val="FF0000"/>
                </a:solidFill>
              </a:rPr>
              <a:t>abstracts</a:t>
            </a:r>
            <a:r>
              <a:rPr lang="en-US" sz="2000" dirty="0"/>
              <a:t> these hardware details from the application</a:t>
            </a:r>
          </a:p>
          <a:p>
            <a:endParaRPr lang="en-US" sz="2000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302F81B-FD18-4859-B026-41E8B93C76C8}"/>
              </a:ext>
            </a:extLst>
          </p:cNvPr>
          <p:cNvSpPr/>
          <p:nvPr/>
        </p:nvSpPr>
        <p:spPr bwMode="auto">
          <a:xfrm>
            <a:off x="676639" y="2609058"/>
            <a:ext cx="5029200" cy="3015455"/>
          </a:xfrm>
          <a:prstGeom prst="rect">
            <a:avLst/>
          </a:prstGeom>
          <a:pattFill prst="horzBrick">
            <a:fgClr>
              <a:schemeClr val="bg2">
                <a:lumMod val="40000"/>
                <a:lumOff val="60000"/>
              </a:schemeClr>
            </a:fgClr>
            <a:bgClr>
              <a:prstClr val="white"/>
            </a:bgClr>
          </a:patt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05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4BAAC97C-C73C-4E2C-A48D-945E61049CF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3970161" y="4141086"/>
            <a:ext cx="792703" cy="792703"/>
          </a:xfrm>
          <a:prstGeom prst="rect">
            <a:avLst/>
          </a:prstGeom>
        </p:spPr>
      </p:pic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78C7FDFA-FFB6-4322-A17C-55D8DEE519FC}"/>
              </a:ext>
            </a:extLst>
          </p:cNvPr>
          <p:cNvCxnSpPr>
            <a:cxnSpLocks/>
            <a:stCxn id="55" idx="3"/>
          </p:cNvCxnSpPr>
          <p:nvPr/>
        </p:nvCxnSpPr>
        <p:spPr bwMode="auto">
          <a:xfrm flipV="1">
            <a:off x="2391139" y="3525761"/>
            <a:ext cx="1543050" cy="28575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</p:spPr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09EF3F89-EF59-46E3-A19C-5B4DAFB25231}"/>
              </a:ext>
            </a:extLst>
          </p:cNvPr>
          <p:cNvCxnSpPr/>
          <p:nvPr/>
        </p:nvCxnSpPr>
        <p:spPr bwMode="auto">
          <a:xfrm>
            <a:off x="2676889" y="3525761"/>
            <a:ext cx="0" cy="51435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</p:spPr>
      </p:cxnSp>
      <p:sp>
        <p:nvSpPr>
          <p:cNvPr id="51" name="Can 38">
            <a:extLst>
              <a:ext uri="{FF2B5EF4-FFF2-40B4-BE49-F238E27FC236}">
                <a16:creationId xmlns:a16="http://schemas.microsoft.com/office/drawing/2014/main" id="{982CAF20-A0F1-4184-956D-078A4EFEFDE8}"/>
              </a:ext>
            </a:extLst>
          </p:cNvPr>
          <p:cNvSpPr/>
          <p:nvPr/>
        </p:nvSpPr>
        <p:spPr bwMode="auto">
          <a:xfrm>
            <a:off x="1305289" y="4268711"/>
            <a:ext cx="857250" cy="971550"/>
          </a:xfrm>
          <a:prstGeom prst="can">
            <a:avLst/>
          </a:prstGeom>
          <a:solidFill>
            <a:srgbClr val="5AAE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Storage</a:t>
            </a:r>
            <a:endParaRPr lang="en-US" sz="105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93769F73-78A3-4780-9775-5D99726286D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48438" y="4717804"/>
            <a:ext cx="704851" cy="479402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08C9357B-3F61-41CE-B58B-1DDEB7BD128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71878" y="4772195"/>
            <a:ext cx="547972" cy="387890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715A3CE7-65B6-4F0F-9951-10D6FBF0A29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05539" y="5131511"/>
            <a:ext cx="542925" cy="341486"/>
          </a:xfrm>
          <a:prstGeom prst="rect">
            <a:avLst/>
          </a:prstGeom>
        </p:spPr>
      </p:pic>
      <p:sp>
        <p:nvSpPr>
          <p:cNvPr id="55" name="Rounded Rectangle 6">
            <a:extLst>
              <a:ext uri="{FF2B5EF4-FFF2-40B4-BE49-F238E27FC236}">
                <a16:creationId xmlns:a16="http://schemas.microsoft.com/office/drawing/2014/main" id="{46107393-DBE3-4B7D-9A45-6C90277AA5E7}"/>
              </a:ext>
            </a:extLst>
          </p:cNvPr>
          <p:cNvSpPr/>
          <p:nvPr/>
        </p:nvSpPr>
        <p:spPr bwMode="auto">
          <a:xfrm>
            <a:off x="1190989" y="3240011"/>
            <a:ext cx="1200150" cy="62865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05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Processor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4C9E33C6-980F-49E3-932B-C7384DE683AF}"/>
              </a:ext>
            </a:extLst>
          </p:cNvPr>
          <p:cNvSpPr/>
          <p:nvPr/>
        </p:nvSpPr>
        <p:spPr>
          <a:xfrm>
            <a:off x="676639" y="2611361"/>
            <a:ext cx="79060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Hardware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E0594FD3-1212-4900-967A-89F91919EF92}"/>
              </a:ext>
            </a:extLst>
          </p:cNvPr>
          <p:cNvSpPr/>
          <p:nvPr/>
        </p:nvSpPr>
        <p:spPr bwMode="auto">
          <a:xfrm>
            <a:off x="3934189" y="2668511"/>
            <a:ext cx="1314450" cy="1257300"/>
          </a:xfrm>
          <a:prstGeom prst="rect">
            <a:avLst/>
          </a:prstGeom>
          <a:solidFill>
            <a:srgbClr val="5AAE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05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Memory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F95A7498-B310-4312-88DB-E984D4137483}"/>
              </a:ext>
            </a:extLst>
          </p:cNvPr>
          <p:cNvSpPr txBox="1"/>
          <p:nvPr/>
        </p:nvSpPr>
        <p:spPr>
          <a:xfrm>
            <a:off x="4448539" y="3990815"/>
            <a:ext cx="7912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Networks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E7B7690-107E-44BD-87BA-02C86A7F68DF}"/>
              </a:ext>
            </a:extLst>
          </p:cNvPr>
          <p:cNvSpPr txBox="1"/>
          <p:nvPr/>
        </p:nvSpPr>
        <p:spPr>
          <a:xfrm>
            <a:off x="4505689" y="5131511"/>
            <a:ext cx="671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Displays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AD5BEF6F-19AA-429D-873B-950970501FB5}"/>
              </a:ext>
            </a:extLst>
          </p:cNvPr>
          <p:cNvSpPr txBox="1"/>
          <p:nvPr/>
        </p:nvSpPr>
        <p:spPr>
          <a:xfrm>
            <a:off x="3476989" y="5245811"/>
            <a:ext cx="5469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Inputs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DB43F8FE-FF7D-4365-9BB1-22FA25E05130}"/>
              </a:ext>
            </a:extLst>
          </p:cNvPr>
          <p:cNvSpPr txBox="1"/>
          <p:nvPr/>
        </p:nvSpPr>
        <p:spPr>
          <a:xfrm>
            <a:off x="1562464" y="2406552"/>
            <a:ext cx="3686175" cy="261610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Instruction Set Architecture (ISA)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26E25CDD-38ED-433D-A202-8AC05E51E58C}"/>
              </a:ext>
            </a:extLst>
          </p:cNvPr>
          <p:cNvGrpSpPr/>
          <p:nvPr/>
        </p:nvGrpSpPr>
        <p:grpSpPr>
          <a:xfrm>
            <a:off x="1876789" y="3582911"/>
            <a:ext cx="400050" cy="228600"/>
            <a:chOff x="3124200" y="3657600"/>
            <a:chExt cx="533400" cy="304800"/>
          </a:xfrm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01A45E3B-5684-423A-9EB2-408D7C2F43FD}"/>
                </a:ext>
              </a:extLst>
            </p:cNvPr>
            <p:cNvSpPr/>
            <p:nvPr/>
          </p:nvSpPr>
          <p:spPr bwMode="auto">
            <a:xfrm>
              <a:off x="3124200" y="3657600"/>
              <a:ext cx="533400" cy="304800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05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6410CBAE-4286-4C94-9008-6C570FA1904B}"/>
                </a:ext>
              </a:extLst>
            </p:cNvPr>
            <p:cNvSpPr/>
            <p:nvPr/>
          </p:nvSpPr>
          <p:spPr bwMode="auto">
            <a:xfrm>
              <a:off x="3124200" y="3733800"/>
              <a:ext cx="533400" cy="152400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05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</p:grpSp>
      <p:sp>
        <p:nvSpPr>
          <p:cNvPr id="65" name="Rectangle 64">
            <a:extLst>
              <a:ext uri="{FF2B5EF4-FFF2-40B4-BE49-F238E27FC236}">
                <a16:creationId xmlns:a16="http://schemas.microsoft.com/office/drawing/2014/main" id="{EB501785-639B-4F67-A38A-F2EEEE998AD5}"/>
              </a:ext>
            </a:extLst>
          </p:cNvPr>
          <p:cNvSpPr/>
          <p:nvPr/>
        </p:nvSpPr>
        <p:spPr bwMode="auto">
          <a:xfrm>
            <a:off x="3991339" y="3011411"/>
            <a:ext cx="628650" cy="51435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05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0293BD4F-A083-4543-84C8-976B9EE3BB0B}"/>
              </a:ext>
            </a:extLst>
          </p:cNvPr>
          <p:cNvSpPr/>
          <p:nvPr/>
        </p:nvSpPr>
        <p:spPr bwMode="auto">
          <a:xfrm>
            <a:off x="3970160" y="3640061"/>
            <a:ext cx="1242507" cy="22860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0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OS Memory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834DB08E-F9C7-4DF8-BADB-9FEE92EF9667}"/>
              </a:ext>
            </a:extLst>
          </p:cNvPr>
          <p:cNvSpPr/>
          <p:nvPr/>
        </p:nvSpPr>
        <p:spPr bwMode="auto">
          <a:xfrm>
            <a:off x="4734289" y="3011411"/>
            <a:ext cx="457200" cy="285750"/>
          </a:xfrm>
          <a:prstGeom prst="rect">
            <a:avLst/>
          </a:prstGeom>
          <a:solidFill>
            <a:srgbClr val="FBBA03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05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59C6283B-1A57-49FD-808C-2015CBDF0851}"/>
              </a:ext>
            </a:extLst>
          </p:cNvPr>
          <p:cNvSpPr/>
          <p:nvPr/>
        </p:nvSpPr>
        <p:spPr bwMode="auto">
          <a:xfrm>
            <a:off x="4677139" y="3182861"/>
            <a:ext cx="457200" cy="285750"/>
          </a:xfrm>
          <a:prstGeom prst="rect">
            <a:avLst/>
          </a:prstGeom>
          <a:solidFill>
            <a:srgbClr val="CC3333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05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cxnSp>
        <p:nvCxnSpPr>
          <p:cNvPr id="69" name="Curved Connector 54">
            <a:extLst>
              <a:ext uri="{FF2B5EF4-FFF2-40B4-BE49-F238E27FC236}">
                <a16:creationId xmlns:a16="http://schemas.microsoft.com/office/drawing/2014/main" id="{83500A85-A42E-42ED-A298-D2EEBF7EE43A}"/>
              </a:ext>
            </a:extLst>
          </p:cNvPr>
          <p:cNvCxnSpPr>
            <a:cxnSpLocks/>
          </p:cNvCxnSpPr>
          <p:nvPr/>
        </p:nvCxnSpPr>
        <p:spPr bwMode="auto">
          <a:xfrm flipV="1">
            <a:off x="2143490" y="3439974"/>
            <a:ext cx="2305049" cy="285750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22225" cap="flat" cmpd="sng" algn="ctr">
            <a:solidFill>
              <a:schemeClr val="tx1"/>
            </a:solidFill>
            <a:prstDash val="solid"/>
            <a:round/>
            <a:headEnd type="triangle" w="sm" len="sm"/>
            <a:tailEnd type="triangle"/>
          </a:ln>
          <a:effectLst/>
        </p:spPr>
      </p:cxnSp>
      <p:grpSp>
        <p:nvGrpSpPr>
          <p:cNvPr id="70" name="Group 69">
            <a:extLst>
              <a:ext uri="{FF2B5EF4-FFF2-40B4-BE49-F238E27FC236}">
                <a16:creationId xmlns:a16="http://schemas.microsoft.com/office/drawing/2014/main" id="{CD43D0EE-DD24-455C-8A66-0831CD88C116}"/>
              </a:ext>
            </a:extLst>
          </p:cNvPr>
          <p:cNvGrpSpPr/>
          <p:nvPr/>
        </p:nvGrpSpPr>
        <p:grpSpPr>
          <a:xfrm>
            <a:off x="2162539" y="4028762"/>
            <a:ext cx="1028700" cy="1494048"/>
            <a:chOff x="3505200" y="4267200"/>
            <a:chExt cx="1371600" cy="2286000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2EDBD4DB-F6ED-433C-8A0E-4F0362A96D1A}"/>
                </a:ext>
              </a:extLst>
            </p:cNvPr>
            <p:cNvSpPr/>
            <p:nvPr/>
          </p:nvSpPr>
          <p:spPr bwMode="auto">
            <a:xfrm>
              <a:off x="3810000" y="4267200"/>
              <a:ext cx="685800" cy="533400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685800"/>
              <a:r>
                <a:rPr lang="en-US" sz="1050" dirty="0" err="1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Ctrlr</a:t>
              </a:r>
              <a:endParaRPr lang="en-US" sz="1050" dirty="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26EE907F-5D83-44E0-8A43-0CF6EAFAB315}"/>
                </a:ext>
              </a:extLst>
            </p:cNvPr>
            <p:cNvCxnSpPr/>
            <p:nvPr/>
          </p:nvCxnSpPr>
          <p:spPr bwMode="auto">
            <a:xfrm>
              <a:off x="4191000" y="4800600"/>
              <a:ext cx="0" cy="76200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90B66A94-D2D1-4627-9118-672FCFCB97F8}"/>
                </a:ext>
              </a:extLst>
            </p:cNvPr>
            <p:cNvCxnSpPr/>
            <p:nvPr/>
          </p:nvCxnSpPr>
          <p:spPr bwMode="auto">
            <a:xfrm>
              <a:off x="4191000" y="5029200"/>
              <a:ext cx="685800" cy="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496DD252-79E7-4064-9138-BFD622334421}"/>
                </a:ext>
              </a:extLst>
            </p:cNvPr>
            <p:cNvCxnSpPr/>
            <p:nvPr/>
          </p:nvCxnSpPr>
          <p:spPr bwMode="auto">
            <a:xfrm>
              <a:off x="4191000" y="5334000"/>
              <a:ext cx="685800" cy="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33D7F883-A2A3-4917-8D8C-3F06BA2C4B19}"/>
                </a:ext>
              </a:extLst>
            </p:cNvPr>
            <p:cNvCxnSpPr/>
            <p:nvPr/>
          </p:nvCxnSpPr>
          <p:spPr bwMode="auto">
            <a:xfrm>
              <a:off x="3505200" y="5105400"/>
              <a:ext cx="685800" cy="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413247C2-E959-49F0-A2D6-CE08091C1010}"/>
                </a:ext>
              </a:extLst>
            </p:cNvPr>
            <p:cNvSpPr/>
            <p:nvPr/>
          </p:nvSpPr>
          <p:spPr bwMode="auto">
            <a:xfrm>
              <a:off x="3886200" y="5562600"/>
              <a:ext cx="533400" cy="304800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685800"/>
              <a:endParaRPr lang="en-US" sz="1050" dirty="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BC89D49B-F396-4E92-9D66-A2421A19A865}"/>
                </a:ext>
              </a:extLst>
            </p:cNvPr>
            <p:cNvCxnSpPr/>
            <p:nvPr/>
          </p:nvCxnSpPr>
          <p:spPr bwMode="auto">
            <a:xfrm>
              <a:off x="4191000" y="5867400"/>
              <a:ext cx="0" cy="68580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313D7349-AD4A-4282-917D-8A26E8D4EA5C}"/>
                </a:ext>
              </a:extLst>
            </p:cNvPr>
            <p:cNvCxnSpPr/>
            <p:nvPr/>
          </p:nvCxnSpPr>
          <p:spPr bwMode="auto">
            <a:xfrm>
              <a:off x="4191000" y="6096000"/>
              <a:ext cx="685800" cy="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E66D56F2-FABD-4202-A878-CAEA7458A757}"/>
                </a:ext>
              </a:extLst>
            </p:cNvPr>
            <p:cNvCxnSpPr/>
            <p:nvPr/>
          </p:nvCxnSpPr>
          <p:spPr bwMode="auto">
            <a:xfrm>
              <a:off x="4191000" y="6248400"/>
              <a:ext cx="685800" cy="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</p:grpSp>
      <p:sp>
        <p:nvSpPr>
          <p:cNvPr id="81" name="Rectangle 80">
            <a:extLst>
              <a:ext uri="{FF2B5EF4-FFF2-40B4-BE49-F238E27FC236}">
                <a16:creationId xmlns:a16="http://schemas.microsoft.com/office/drawing/2014/main" id="{941CA958-5C3B-4937-8266-7A4CB62B76AD}"/>
              </a:ext>
            </a:extLst>
          </p:cNvPr>
          <p:cNvSpPr/>
          <p:nvPr/>
        </p:nvSpPr>
        <p:spPr bwMode="auto">
          <a:xfrm>
            <a:off x="3191239" y="3182861"/>
            <a:ext cx="457199" cy="571500"/>
          </a:xfrm>
          <a:prstGeom prst="rect">
            <a:avLst/>
          </a:prstGeom>
          <a:solidFill>
            <a:srgbClr val="E7E6E6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0" tIns="34290" rIns="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0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Cache</a:t>
            </a:r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CB4A8CDA-18D0-4461-9679-B900EE7898F6}"/>
              </a:ext>
            </a:extLst>
          </p:cNvPr>
          <p:cNvGrpSpPr/>
          <p:nvPr/>
        </p:nvGrpSpPr>
        <p:grpSpPr>
          <a:xfrm>
            <a:off x="2641425" y="2830437"/>
            <a:ext cx="500457" cy="621357"/>
            <a:chOff x="4143721" y="2654301"/>
            <a:chExt cx="667277" cy="828476"/>
          </a:xfrm>
        </p:grpSpPr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15625F88-BE10-4B4F-B0E8-619C57B3165D}"/>
                </a:ext>
              </a:extLst>
            </p:cNvPr>
            <p:cNvSpPr/>
            <p:nvPr/>
          </p:nvSpPr>
          <p:spPr bwMode="auto">
            <a:xfrm>
              <a:off x="4178300" y="2720777"/>
              <a:ext cx="609598" cy="762000"/>
            </a:xfrm>
            <a:prstGeom prst="rect">
              <a:avLst/>
            </a:prstGeom>
            <a:solidFill>
              <a:schemeClr val="bg2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05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053C1DE2-90E0-489C-9A39-323D4C62C1BD}"/>
                </a:ext>
              </a:extLst>
            </p:cNvPr>
            <p:cNvSpPr txBox="1"/>
            <p:nvPr/>
          </p:nvSpPr>
          <p:spPr>
            <a:xfrm>
              <a:off x="4143721" y="2654301"/>
              <a:ext cx="667277" cy="5334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 err="1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PgTbl</a:t>
              </a:r>
              <a:endParaRPr lang="en-US" sz="1000" dirty="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  <a:p>
              <a:pPr algn="ctr"/>
              <a:r>
                <a:rPr lang="en-US" sz="10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&amp; TLB</a:t>
              </a:r>
            </a:p>
          </p:txBody>
        </p:sp>
      </p:grpSp>
      <p:sp>
        <p:nvSpPr>
          <p:cNvPr id="87" name="Rectangle 86">
            <a:extLst>
              <a:ext uri="{FF2B5EF4-FFF2-40B4-BE49-F238E27FC236}">
                <a16:creationId xmlns:a16="http://schemas.microsoft.com/office/drawing/2014/main" id="{61CDAADA-15F9-4411-B466-EAB818520255}"/>
              </a:ext>
            </a:extLst>
          </p:cNvPr>
          <p:cNvSpPr/>
          <p:nvPr/>
        </p:nvSpPr>
        <p:spPr>
          <a:xfrm>
            <a:off x="676639" y="2046134"/>
            <a:ext cx="72327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Software</a:t>
            </a:r>
          </a:p>
        </p:txBody>
      </p:sp>
      <p:sp>
        <p:nvSpPr>
          <p:cNvPr id="91" name="Rectangle: Folded Corner 90">
            <a:extLst>
              <a:ext uri="{FF2B5EF4-FFF2-40B4-BE49-F238E27FC236}">
                <a16:creationId xmlns:a16="http://schemas.microsoft.com/office/drawing/2014/main" id="{790179F4-A640-408F-BA29-C1BE57B90833}"/>
              </a:ext>
            </a:extLst>
          </p:cNvPr>
          <p:cNvSpPr/>
          <p:nvPr/>
        </p:nvSpPr>
        <p:spPr>
          <a:xfrm>
            <a:off x="1562464" y="1851723"/>
            <a:ext cx="728910" cy="510363"/>
          </a:xfrm>
          <a:prstGeom prst="foldedCorner">
            <a:avLst>
              <a:gd name="adj" fmla="val 21333"/>
            </a:avLst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Running Program</a:t>
            </a:r>
          </a:p>
        </p:txBody>
      </p:sp>
    </p:spTree>
    <p:extLst>
      <p:ext uri="{BB962C8B-B14F-4D97-AF65-F5344CB8AC3E}">
        <p14:creationId xmlns:p14="http://schemas.microsoft.com/office/powerpoint/2010/main" val="1223792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51" grpId="0" animBg="1"/>
      <p:bldP spid="55" grpId="0" animBg="1"/>
      <p:bldP spid="57" grpId="0" animBg="1"/>
      <p:bldP spid="58" grpId="0"/>
      <p:bldP spid="59" grpId="0"/>
      <p:bldP spid="60" grpId="0"/>
      <p:bldP spid="61" grpId="0" animBg="1"/>
      <p:bldP spid="65" grpId="0" animBg="1"/>
      <p:bldP spid="66" grpId="0" animBg="1"/>
      <p:bldP spid="67" grpId="0" animBg="1"/>
      <p:bldP spid="68" grpId="0" animBg="1"/>
      <p:bldP spid="81" grpId="0" animBg="1"/>
      <p:bldP spid="91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5C77F-660A-43A3-8126-43A0F77E4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 Basics: Virtualizing Hardware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3193DD4-304A-4B76-81C9-FBF787FE779B}"/>
              </a:ext>
            </a:extLst>
          </p:cNvPr>
          <p:cNvSpPr/>
          <p:nvPr/>
        </p:nvSpPr>
        <p:spPr bwMode="auto">
          <a:xfrm>
            <a:off x="390827" y="4252717"/>
            <a:ext cx="8339138" cy="1266824"/>
          </a:xfrm>
          <a:prstGeom prst="rect">
            <a:avLst/>
          </a:prstGeom>
          <a:pattFill prst="horzBrick">
            <a:fgClr>
              <a:schemeClr val="bg2">
                <a:lumMod val="40000"/>
                <a:lumOff val="60000"/>
              </a:schemeClr>
            </a:fgClr>
            <a:bgClr>
              <a:prstClr val="white"/>
            </a:bgClr>
          </a:patt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r" defTabSz="685800"/>
            <a: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Hardware</a:t>
            </a:r>
          </a:p>
        </p:txBody>
      </p:sp>
      <p:sp>
        <p:nvSpPr>
          <p:cNvPr id="8" name="Rounded Rectangle 6">
            <a:extLst>
              <a:ext uri="{FF2B5EF4-FFF2-40B4-BE49-F238E27FC236}">
                <a16:creationId xmlns:a16="http://schemas.microsoft.com/office/drawing/2014/main" id="{EA9B6AFF-D750-4502-865E-E3737510EED0}"/>
              </a:ext>
            </a:extLst>
          </p:cNvPr>
          <p:cNvSpPr/>
          <p:nvPr/>
        </p:nvSpPr>
        <p:spPr bwMode="auto">
          <a:xfrm>
            <a:off x="1599308" y="4332619"/>
            <a:ext cx="1296594" cy="62865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Processor</a:t>
            </a:r>
            <a:endParaRPr lang="en-US" sz="110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5025C03-FC2A-4CCF-8684-4F37D94D3763}"/>
              </a:ext>
            </a:extLst>
          </p:cNvPr>
          <p:cNvSpPr/>
          <p:nvPr/>
        </p:nvSpPr>
        <p:spPr bwMode="auto">
          <a:xfrm>
            <a:off x="3705164" y="4332619"/>
            <a:ext cx="1320456" cy="729854"/>
          </a:xfrm>
          <a:prstGeom prst="rect">
            <a:avLst/>
          </a:prstGeom>
          <a:solidFill>
            <a:srgbClr val="5AAE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Memory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C2174B6-519D-44F7-A8CB-C9D9304FB602}"/>
              </a:ext>
            </a:extLst>
          </p:cNvPr>
          <p:cNvGrpSpPr/>
          <p:nvPr/>
        </p:nvGrpSpPr>
        <p:grpSpPr>
          <a:xfrm>
            <a:off x="2381552" y="4663679"/>
            <a:ext cx="400050" cy="228600"/>
            <a:chOff x="3124200" y="3657600"/>
            <a:chExt cx="533400" cy="3048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FBA6894-B008-4F1D-B22C-730173B3DFD4}"/>
                </a:ext>
              </a:extLst>
            </p:cNvPr>
            <p:cNvSpPr/>
            <p:nvPr/>
          </p:nvSpPr>
          <p:spPr bwMode="auto">
            <a:xfrm>
              <a:off x="3124200" y="3657600"/>
              <a:ext cx="533400" cy="304800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10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6B854A3-399D-4E47-BB10-B204E22F6207}"/>
                </a:ext>
              </a:extLst>
            </p:cNvPr>
            <p:cNvSpPr/>
            <p:nvPr/>
          </p:nvSpPr>
          <p:spPr bwMode="auto">
            <a:xfrm>
              <a:off x="3124200" y="3733800"/>
              <a:ext cx="533400" cy="152400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10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5590399D-D2AD-4FCF-BFD2-DB8D8F919509}"/>
              </a:ext>
            </a:extLst>
          </p:cNvPr>
          <p:cNvSpPr/>
          <p:nvPr/>
        </p:nvSpPr>
        <p:spPr bwMode="auto">
          <a:xfrm>
            <a:off x="4022777" y="4617236"/>
            <a:ext cx="457200" cy="285750"/>
          </a:xfrm>
          <a:prstGeom prst="rect">
            <a:avLst/>
          </a:prstGeom>
          <a:solidFill>
            <a:srgbClr val="FBBA03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10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114092D-E1CB-4952-8CAA-BD6429870DAC}"/>
              </a:ext>
            </a:extLst>
          </p:cNvPr>
          <p:cNvSpPr/>
          <p:nvPr/>
        </p:nvSpPr>
        <p:spPr bwMode="auto">
          <a:xfrm>
            <a:off x="3924602" y="4685705"/>
            <a:ext cx="457200" cy="285750"/>
          </a:xfrm>
          <a:prstGeom prst="rect">
            <a:avLst/>
          </a:prstGeom>
          <a:solidFill>
            <a:srgbClr val="CC3333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10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A1809EB-73C2-4CF6-B753-8F1B20E63381}"/>
              </a:ext>
            </a:extLst>
          </p:cNvPr>
          <p:cNvSpPr/>
          <p:nvPr/>
        </p:nvSpPr>
        <p:spPr bwMode="auto">
          <a:xfrm>
            <a:off x="3826426" y="4748261"/>
            <a:ext cx="457200" cy="29762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10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E4894ED-F264-49FF-B7AB-BA4E6C68158A}"/>
              </a:ext>
            </a:extLst>
          </p:cNvPr>
          <p:cNvSpPr/>
          <p:nvPr/>
        </p:nvSpPr>
        <p:spPr bwMode="auto">
          <a:xfrm>
            <a:off x="3295870" y="4334254"/>
            <a:ext cx="457197" cy="351451"/>
          </a:xfrm>
          <a:prstGeom prst="rect">
            <a:avLst/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900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PgTbl</a:t>
            </a:r>
            <a:endParaRPr lang="en-US" sz="90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&amp; TLB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2D33204-BC10-46FF-B132-F33C746DE9B8}"/>
              </a:ext>
            </a:extLst>
          </p:cNvPr>
          <p:cNvCxnSpPr>
            <a:cxnSpLocks/>
          </p:cNvCxnSpPr>
          <p:nvPr/>
        </p:nvCxnSpPr>
        <p:spPr bwMode="auto">
          <a:xfrm flipV="1">
            <a:off x="2895901" y="4783331"/>
            <a:ext cx="807561" cy="1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</p:spPr>
      </p:cxnSp>
      <p:cxnSp>
        <p:nvCxnSpPr>
          <p:cNvPr id="17" name="Curved Connector 54">
            <a:extLst>
              <a:ext uri="{FF2B5EF4-FFF2-40B4-BE49-F238E27FC236}">
                <a16:creationId xmlns:a16="http://schemas.microsoft.com/office/drawing/2014/main" id="{1C7D6572-FBEF-45D3-B9EB-4A6924279104}"/>
              </a:ext>
            </a:extLst>
          </p:cNvPr>
          <p:cNvCxnSpPr>
            <a:cxnSpLocks/>
          </p:cNvCxnSpPr>
          <p:nvPr/>
        </p:nvCxnSpPr>
        <p:spPr bwMode="auto">
          <a:xfrm>
            <a:off x="2648253" y="4806492"/>
            <a:ext cx="1331663" cy="163111"/>
          </a:xfrm>
          <a:prstGeom prst="curvedConnector3">
            <a:avLst>
              <a:gd name="adj1" fmla="val 23535"/>
            </a:avLst>
          </a:prstGeom>
          <a:solidFill>
            <a:schemeClr val="accent1"/>
          </a:solidFill>
          <a:ln w="22225" cap="flat" cmpd="sng" algn="ctr">
            <a:solidFill>
              <a:schemeClr val="tx1"/>
            </a:solidFill>
            <a:prstDash val="solid"/>
            <a:round/>
            <a:headEnd type="triangle" w="sm" len="sm"/>
            <a:tailEnd type="triangle"/>
          </a:ln>
          <a:effectLst/>
        </p:spPr>
      </p:cxnSp>
      <p:sp>
        <p:nvSpPr>
          <p:cNvPr id="26" name="Can 38">
            <a:extLst>
              <a:ext uri="{FF2B5EF4-FFF2-40B4-BE49-F238E27FC236}">
                <a16:creationId xmlns:a16="http://schemas.microsoft.com/office/drawing/2014/main" id="{2D66A6BA-E078-4243-A542-4EDF0004EFC1}"/>
              </a:ext>
            </a:extLst>
          </p:cNvPr>
          <p:cNvSpPr/>
          <p:nvPr/>
        </p:nvSpPr>
        <p:spPr bwMode="auto">
          <a:xfrm>
            <a:off x="5181488" y="4332619"/>
            <a:ext cx="733425" cy="729854"/>
          </a:xfrm>
          <a:prstGeom prst="can">
            <a:avLst/>
          </a:prstGeom>
          <a:solidFill>
            <a:srgbClr val="5AAE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Storage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57205715-3232-4739-82EE-E1D9E0C153A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6107271" y="4283950"/>
            <a:ext cx="952862" cy="952862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A8A63F55-8F57-4FCF-A466-B7ABFA7D293F}"/>
              </a:ext>
            </a:extLst>
          </p:cNvPr>
          <p:cNvSpPr txBox="1"/>
          <p:nvPr/>
        </p:nvSpPr>
        <p:spPr>
          <a:xfrm>
            <a:off x="6062870" y="4274749"/>
            <a:ext cx="7912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Networks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44B237A5-A629-47CA-A0F4-6D264547B1E9}"/>
              </a:ext>
            </a:extLst>
          </p:cNvPr>
          <p:cNvCxnSpPr>
            <a:cxnSpLocks/>
            <a:endCxn id="26" idx="3"/>
          </p:cNvCxnSpPr>
          <p:nvPr/>
        </p:nvCxnSpPr>
        <p:spPr>
          <a:xfrm flipV="1">
            <a:off x="5548201" y="5062473"/>
            <a:ext cx="0" cy="223902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AC006469-8BAB-4F3E-A8D9-EB19E5DDCFD3}"/>
              </a:ext>
            </a:extLst>
          </p:cNvPr>
          <p:cNvCxnSpPr>
            <a:cxnSpLocks/>
          </p:cNvCxnSpPr>
          <p:nvPr/>
        </p:nvCxnSpPr>
        <p:spPr>
          <a:xfrm flipV="1">
            <a:off x="6475027" y="5045886"/>
            <a:ext cx="0" cy="240489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800CF464-6799-4EF1-A173-649974B69470}"/>
              </a:ext>
            </a:extLst>
          </p:cNvPr>
          <p:cNvCxnSpPr>
            <a:cxnSpLocks/>
          </p:cNvCxnSpPr>
          <p:nvPr/>
        </p:nvCxnSpPr>
        <p:spPr>
          <a:xfrm flipV="1">
            <a:off x="3179663" y="4835130"/>
            <a:ext cx="0" cy="451245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077FE5F6-6698-44C8-949A-3B1FFA12825F}"/>
              </a:ext>
            </a:extLst>
          </p:cNvPr>
          <p:cNvCxnSpPr>
            <a:cxnSpLocks/>
            <a:endCxn id="56" idx="1"/>
          </p:cNvCxnSpPr>
          <p:nvPr/>
        </p:nvCxnSpPr>
        <p:spPr>
          <a:xfrm>
            <a:off x="2895901" y="5291036"/>
            <a:ext cx="949575" cy="1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0182EB5C-4F86-416A-B81D-EA223AEB393C}"/>
              </a:ext>
            </a:extLst>
          </p:cNvPr>
          <p:cNvSpPr/>
          <p:nvPr/>
        </p:nvSpPr>
        <p:spPr bwMode="auto">
          <a:xfrm>
            <a:off x="3845476" y="5181100"/>
            <a:ext cx="783230" cy="219873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I/O </a:t>
            </a:r>
            <a:r>
              <a:rPr lang="en-US" sz="1100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Ctrlr</a:t>
            </a:r>
            <a:endParaRPr lang="en-US" sz="110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7CEF80FD-C99C-4106-86FD-C44623EF6D66}"/>
              </a:ext>
            </a:extLst>
          </p:cNvPr>
          <p:cNvCxnSpPr>
            <a:cxnSpLocks/>
            <a:stCxn id="56" idx="3"/>
          </p:cNvCxnSpPr>
          <p:nvPr/>
        </p:nvCxnSpPr>
        <p:spPr>
          <a:xfrm flipV="1">
            <a:off x="4628706" y="5286375"/>
            <a:ext cx="3859462" cy="0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 62">
            <a:extLst>
              <a:ext uri="{FF2B5EF4-FFF2-40B4-BE49-F238E27FC236}">
                <a16:creationId xmlns:a16="http://schemas.microsoft.com/office/drawing/2014/main" id="{CA91FAA7-997F-463D-B0E7-ECB8FF4BD25C}"/>
              </a:ext>
            </a:extLst>
          </p:cNvPr>
          <p:cNvSpPr/>
          <p:nvPr/>
        </p:nvSpPr>
        <p:spPr>
          <a:xfrm>
            <a:off x="1414764" y="3553916"/>
            <a:ext cx="7315201" cy="702635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Operating System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C42E879-B352-4CB0-9045-9528A742E94C}"/>
              </a:ext>
            </a:extLst>
          </p:cNvPr>
          <p:cNvSpPr txBox="1"/>
          <p:nvPr/>
        </p:nvSpPr>
        <p:spPr>
          <a:xfrm>
            <a:off x="594189" y="4092779"/>
            <a:ext cx="1011309" cy="276999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ISA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4838629E-2E3E-4207-99FE-90E9B77B1C43}"/>
              </a:ext>
            </a:extLst>
          </p:cNvPr>
          <p:cNvSpPr/>
          <p:nvPr/>
        </p:nvSpPr>
        <p:spPr>
          <a:xfrm>
            <a:off x="1652891" y="2848950"/>
            <a:ext cx="7077074" cy="702635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Process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1F630E64-216C-4D30-9C27-5AEDDDA28456}"/>
              </a:ext>
            </a:extLst>
          </p:cNvPr>
          <p:cNvSpPr/>
          <p:nvPr/>
        </p:nvSpPr>
        <p:spPr bwMode="auto">
          <a:xfrm>
            <a:off x="4521752" y="4663679"/>
            <a:ext cx="473510" cy="360007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05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OS Mem</a:t>
            </a:r>
          </a:p>
        </p:txBody>
      </p:sp>
      <p:sp>
        <p:nvSpPr>
          <p:cNvPr id="81" name="Rectangle: Folded Corner 80">
            <a:extLst>
              <a:ext uri="{FF2B5EF4-FFF2-40B4-BE49-F238E27FC236}">
                <a16:creationId xmlns:a16="http://schemas.microsoft.com/office/drawing/2014/main" id="{19183BC7-FF86-4959-8312-523AE576C3AF}"/>
              </a:ext>
            </a:extLst>
          </p:cNvPr>
          <p:cNvSpPr/>
          <p:nvPr/>
        </p:nvSpPr>
        <p:spPr>
          <a:xfrm>
            <a:off x="4097888" y="1886546"/>
            <a:ext cx="1510752" cy="1103790"/>
          </a:xfrm>
          <a:prstGeom prst="foldedCorner">
            <a:avLst>
              <a:gd name="adj" fmla="val 21333"/>
            </a:avLst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Compiled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Program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DCEED07B-2876-4266-8889-B6933456A2AD}"/>
              </a:ext>
            </a:extLst>
          </p:cNvPr>
          <p:cNvSpPr/>
          <p:nvPr/>
        </p:nvSpPr>
        <p:spPr>
          <a:xfrm>
            <a:off x="4353817" y="2610953"/>
            <a:ext cx="1007813" cy="348187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System Libs</a:t>
            </a: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473344DE-150C-48E1-8B18-C5C21A140188}"/>
              </a:ext>
            </a:extLst>
          </p:cNvPr>
          <p:cNvCxnSpPr>
            <a:cxnSpLocks/>
          </p:cNvCxnSpPr>
          <p:nvPr/>
        </p:nvCxnSpPr>
        <p:spPr>
          <a:xfrm flipV="1">
            <a:off x="2593707" y="3629900"/>
            <a:ext cx="0" cy="70888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FD3737F0-3CFC-4168-9F6E-83512438F226}"/>
              </a:ext>
            </a:extLst>
          </p:cNvPr>
          <p:cNvCxnSpPr>
            <a:cxnSpLocks/>
          </p:cNvCxnSpPr>
          <p:nvPr/>
        </p:nvCxnSpPr>
        <p:spPr>
          <a:xfrm flipV="1">
            <a:off x="4193279" y="3629900"/>
            <a:ext cx="0" cy="70888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CAC55CD2-CE5F-4C43-BA56-7E0797FC6363}"/>
              </a:ext>
            </a:extLst>
          </p:cNvPr>
          <p:cNvCxnSpPr>
            <a:cxnSpLocks/>
          </p:cNvCxnSpPr>
          <p:nvPr/>
        </p:nvCxnSpPr>
        <p:spPr>
          <a:xfrm flipV="1">
            <a:off x="5552648" y="3629900"/>
            <a:ext cx="1" cy="70888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ED2027F6-02F0-4F88-AFB8-0786442C29E4}"/>
              </a:ext>
            </a:extLst>
          </p:cNvPr>
          <p:cNvCxnSpPr>
            <a:cxnSpLocks/>
          </p:cNvCxnSpPr>
          <p:nvPr/>
        </p:nvCxnSpPr>
        <p:spPr>
          <a:xfrm flipV="1">
            <a:off x="6416676" y="3629900"/>
            <a:ext cx="0" cy="70888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E4897103-5196-4D83-8C50-ED908C0B63F9}"/>
              </a:ext>
            </a:extLst>
          </p:cNvPr>
          <p:cNvSpPr txBox="1"/>
          <p:nvPr/>
        </p:nvSpPr>
        <p:spPr>
          <a:xfrm>
            <a:off x="1991241" y="3351885"/>
            <a:ext cx="1204932" cy="276999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Threads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903AC2DB-5960-4CF0-B972-E1CDF92622A2}"/>
              </a:ext>
            </a:extLst>
          </p:cNvPr>
          <p:cNvSpPr txBox="1"/>
          <p:nvPr/>
        </p:nvSpPr>
        <p:spPr>
          <a:xfrm>
            <a:off x="3469890" y="3353918"/>
            <a:ext cx="1446777" cy="276999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Address Spaces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AD4C368E-047B-4BC3-8012-71A6CC7B5378}"/>
              </a:ext>
            </a:extLst>
          </p:cNvPr>
          <p:cNvSpPr txBox="1"/>
          <p:nvPr/>
        </p:nvSpPr>
        <p:spPr>
          <a:xfrm>
            <a:off x="5190384" y="3353342"/>
            <a:ext cx="724529" cy="276999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Files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ED3D70A-C8B7-4AAE-8DB5-86A5FF23DEF3}"/>
              </a:ext>
            </a:extLst>
          </p:cNvPr>
          <p:cNvSpPr txBox="1"/>
          <p:nvPr/>
        </p:nvSpPr>
        <p:spPr>
          <a:xfrm>
            <a:off x="6046869" y="3353342"/>
            <a:ext cx="739613" cy="276999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Sockets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35B5545-DE54-7E44-8CD1-F502B1EF17EB}"/>
              </a:ext>
            </a:extLst>
          </p:cNvPr>
          <p:cNvSpPr/>
          <p:nvPr/>
        </p:nvSpPr>
        <p:spPr>
          <a:xfrm>
            <a:off x="2567264" y="3036843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Execution environment with restricted rights provided by OS</a:t>
            </a:r>
          </a:p>
        </p:txBody>
      </p:sp>
    </p:spTree>
    <p:extLst>
      <p:ext uri="{BB962C8B-B14F-4D97-AF65-F5344CB8AC3E}">
        <p14:creationId xmlns:p14="http://schemas.microsoft.com/office/powerpoint/2010/main" val="4263984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15" dur="1000" spd="-100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24" dur="1000" spd="-100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2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33" dur="1000" spd="-100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2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2.22222E-6 L 3.88889E-6 0.25 " pathEditMode="relative" rAng="0" ptsTypes="AA">
                                      <p:cBhvr>
                                        <p:cTn id="42" dur="1000" spd="-100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animBg="1"/>
      <p:bldP spid="80" grpId="0" animBg="1"/>
      <p:bldP spid="81" grpId="0" animBg="1"/>
      <p:bldP spid="83" grpId="0" animBg="1"/>
      <p:bldP spid="72" grpId="0" animBg="1"/>
      <p:bldP spid="72" grpId="1" animBg="1"/>
      <p:bldP spid="74" grpId="0" animBg="1"/>
      <p:bldP spid="74" grpId="1" animBg="1"/>
      <p:bldP spid="75" grpId="0" animBg="1"/>
      <p:bldP spid="75" grpId="1" animBg="1"/>
      <p:bldP spid="76" grpId="0" animBg="1"/>
      <p:bldP spid="76" grpId="1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0FFBD-86D7-4430-8623-1A5A496FA9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an Operating System?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45FBDC-6D09-4175-BD95-8438526B95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Illusionist</a:t>
            </a:r>
          </a:p>
          <a:p>
            <a:pPr lvl="1"/>
            <a:r>
              <a:rPr lang="en-US" sz="2000" dirty="0"/>
              <a:t>Provide clean, easy-to-use abstractions of physical resources</a:t>
            </a:r>
          </a:p>
          <a:p>
            <a:pPr lvl="2"/>
            <a:r>
              <a:rPr lang="en-US" sz="1800" dirty="0"/>
              <a:t>Infinite memory, dedicated machine</a:t>
            </a:r>
          </a:p>
          <a:p>
            <a:pPr lvl="2"/>
            <a:r>
              <a:rPr lang="en-US" sz="1800" dirty="0"/>
              <a:t>Higher level objects: files, users, messages</a:t>
            </a:r>
          </a:p>
          <a:p>
            <a:pPr lvl="2"/>
            <a:r>
              <a:rPr lang="en-US" sz="1800" dirty="0"/>
              <a:t>Masking limitations, virtualization</a:t>
            </a:r>
          </a:p>
          <a:p>
            <a:r>
              <a:rPr lang="en-US" sz="2400" dirty="0"/>
              <a:t>Referee</a:t>
            </a:r>
          </a:p>
          <a:p>
            <a:pPr lvl="1"/>
            <a:r>
              <a:rPr lang="en-US" sz="2000" dirty="0">
                <a:solidFill>
                  <a:srgbClr val="FF0000"/>
                </a:solidFill>
              </a:rPr>
              <a:t>Provide protection, isolation, and sharing of resources</a:t>
            </a:r>
          </a:p>
          <a:p>
            <a:pPr lvl="2"/>
            <a:r>
              <a:rPr lang="en-US" sz="1800" dirty="0"/>
              <a:t>Resource allocation and communication</a:t>
            </a:r>
          </a:p>
          <a:p>
            <a:endParaRPr lang="en-US" sz="2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0B83D38-3122-8946-B07C-9FE8E06B71B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799" y="2475793"/>
            <a:ext cx="968749" cy="800100"/>
          </a:xfrm>
          <a:prstGeom prst="rect">
            <a:avLst/>
          </a:prstGeom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A35E287B-8420-394E-A412-C6778947252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0799" y="4098501"/>
            <a:ext cx="889838" cy="7126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4850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8C520-A635-914D-ABD5-04914C36E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Useful Links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B1C8C0-57BE-4B4A-BE3D-F77B09A4CE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Course webpage</a:t>
            </a:r>
          </a:p>
          <a:p>
            <a:pPr marL="1371600" lvl="3" indent="0">
              <a:buNone/>
            </a:pPr>
            <a:endParaRPr lang="en-US" dirty="0">
              <a:latin typeface="Ubuntu Mono" panose="020B0509030602030204" pitchFamily="49" charset="0"/>
              <a:hlinkClick r:id="rId2"/>
            </a:endParaRPr>
          </a:p>
          <a:p>
            <a:pPr marL="1371600" lvl="3" indent="0">
              <a:buNone/>
            </a:pPr>
            <a:r>
              <a:rPr lang="en-US" dirty="0">
                <a:latin typeface="Ubuntu Mono" panose="020B0509030602030204" pitchFamily="49" charset="0"/>
                <a:hlinkClick r:id="rId2"/>
              </a:rPr>
              <a:t>https://ece.uwaterloo.ca/~smzahedi/crs/ece350</a:t>
            </a:r>
            <a:endParaRPr lang="en-US" dirty="0">
              <a:latin typeface="Ubuntu Mono" panose="020B0509030602030204" pitchFamily="49" charset="0"/>
            </a:endParaRPr>
          </a:p>
          <a:p>
            <a:pPr marL="1371600" lvl="3" indent="0">
              <a:buNone/>
            </a:pPr>
            <a:endParaRPr lang="en-US" dirty="0"/>
          </a:p>
          <a:p>
            <a:r>
              <a:rPr lang="en-US" dirty="0"/>
              <a:t>Course on Piazza</a:t>
            </a:r>
            <a:endParaRPr lang="en-CA" dirty="0">
              <a:latin typeface="Ubuntu Mono" panose="020B0509030602030204" pitchFamily="49" charset="0"/>
              <a:hlinkClick r:id="rId3"/>
            </a:endParaRPr>
          </a:p>
          <a:p>
            <a:pPr marL="1371600" lvl="3" indent="0">
              <a:buNone/>
            </a:pPr>
            <a:endParaRPr lang="en-CA" dirty="0">
              <a:latin typeface="Ubuntu Mono" panose="020B0509030602030204" pitchFamily="49" charset="0"/>
              <a:hlinkClick r:id="rId3"/>
            </a:endParaRPr>
          </a:p>
          <a:p>
            <a:pPr marL="1371600" lvl="3" indent="0">
              <a:buNone/>
            </a:pPr>
            <a:r>
              <a:rPr lang="en-CA" dirty="0">
                <a:latin typeface="Ubuntu Mono" panose="020B0509030602030204" pitchFamily="49" charset="0"/>
                <a:hlinkClick r:id="rId4"/>
              </a:rPr>
              <a:t>https://piazza.com/uwaterloo.ca/winter2022/ece350</a:t>
            </a:r>
            <a:endParaRPr lang="en-CA" dirty="0">
              <a:latin typeface="Ubuntu Mono" panose="020B0509030602030204" pitchFamily="49" charset="0"/>
            </a:endParaRPr>
          </a:p>
          <a:p>
            <a:pPr marL="1371600" lvl="3" indent="0">
              <a:buNone/>
            </a:pPr>
            <a:endParaRPr lang="en-CA" dirty="0">
              <a:latin typeface="Ubuntu Mono" panose="020B0509030602030204" pitchFamily="49" charset="0"/>
            </a:endParaRPr>
          </a:p>
          <a:p>
            <a:r>
              <a:rPr lang="en-CA" dirty="0"/>
              <a:t>Anonymous feedback form</a:t>
            </a:r>
          </a:p>
          <a:p>
            <a:pPr marL="1371600" lvl="3" indent="0">
              <a:buNone/>
            </a:pPr>
            <a:endParaRPr lang="en-CA" dirty="0">
              <a:latin typeface="Ubuntu Mono" panose="020B0509030602030204" pitchFamily="49" charset="0"/>
              <a:hlinkClick r:id="rId5"/>
            </a:endParaRPr>
          </a:p>
          <a:p>
            <a:pPr marL="1371600" lvl="3" indent="0">
              <a:buNone/>
            </a:pPr>
            <a:r>
              <a:rPr lang="en-CA" dirty="0">
                <a:latin typeface="Ubuntu Mono" panose="020B0509030602030204" pitchFamily="49" charset="0"/>
                <a:hlinkClick r:id="rId6"/>
              </a:rPr>
              <a:t>https://forms.gle/c5kK1twHfRejuwMv9</a:t>
            </a:r>
            <a:endParaRPr lang="en-CA" dirty="0">
              <a:latin typeface="Ubuntu Mono" panose="020B0509030602030204" pitchFamily="49" charset="0"/>
            </a:endParaRPr>
          </a:p>
          <a:p>
            <a:pPr marL="1371600" lvl="3" indent="0">
              <a:buNone/>
            </a:pPr>
            <a:endParaRPr lang="en-CA" dirty="0">
              <a:latin typeface="Ubuntu Mono" panose="020B0509030602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496325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5C77F-660A-43A3-8126-43A0F77E4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 Basics: Switching Processes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3193DD4-304A-4B76-81C9-FBF787FE779B}"/>
              </a:ext>
            </a:extLst>
          </p:cNvPr>
          <p:cNvSpPr/>
          <p:nvPr/>
        </p:nvSpPr>
        <p:spPr bwMode="auto">
          <a:xfrm>
            <a:off x="487766" y="4181709"/>
            <a:ext cx="8168467" cy="1240897"/>
          </a:xfrm>
          <a:prstGeom prst="rect">
            <a:avLst/>
          </a:prstGeom>
          <a:pattFill prst="horzBrick">
            <a:fgClr>
              <a:schemeClr val="bg2">
                <a:lumMod val="40000"/>
                <a:lumOff val="60000"/>
              </a:schemeClr>
            </a:fgClr>
            <a:bgClr>
              <a:prstClr val="white"/>
            </a:bgClr>
          </a:patt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r" defTabSz="685800"/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Hardware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E4894ED-F264-49FF-B7AB-BA4E6C68158A}"/>
              </a:ext>
            </a:extLst>
          </p:cNvPr>
          <p:cNvSpPr/>
          <p:nvPr/>
        </p:nvSpPr>
        <p:spPr bwMode="auto">
          <a:xfrm>
            <a:off x="3333354" y="4261577"/>
            <a:ext cx="447840" cy="344258"/>
          </a:xfrm>
          <a:prstGeom prst="rect">
            <a:avLst/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800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PgTbl</a:t>
            </a:r>
            <a:endParaRPr lang="en-US" sz="80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  <a:p>
            <a:pPr algn="ctr"/>
            <a:r>
              <a:rPr lang="en-US" sz="8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&amp; TLB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2D33204-BC10-46FF-B132-F33C746DE9B8}"/>
              </a:ext>
            </a:extLst>
          </p:cNvPr>
          <p:cNvCxnSpPr>
            <a:cxnSpLocks/>
          </p:cNvCxnSpPr>
          <p:nvPr/>
        </p:nvCxnSpPr>
        <p:spPr bwMode="auto">
          <a:xfrm flipV="1">
            <a:off x="2941570" y="4701463"/>
            <a:ext cx="791033" cy="1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</p:spPr>
      </p:cxnSp>
      <p:sp>
        <p:nvSpPr>
          <p:cNvPr id="26" name="Can 38">
            <a:extLst>
              <a:ext uri="{FF2B5EF4-FFF2-40B4-BE49-F238E27FC236}">
                <a16:creationId xmlns:a16="http://schemas.microsoft.com/office/drawing/2014/main" id="{2D66A6BA-E078-4243-A542-4EDF0004EFC1}"/>
              </a:ext>
            </a:extLst>
          </p:cNvPr>
          <p:cNvSpPr/>
          <p:nvPr/>
        </p:nvSpPr>
        <p:spPr bwMode="auto">
          <a:xfrm>
            <a:off x="5180380" y="4259976"/>
            <a:ext cx="718415" cy="714917"/>
          </a:xfrm>
          <a:prstGeom prst="can">
            <a:avLst/>
          </a:prstGeom>
          <a:solidFill>
            <a:srgbClr val="5AAE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Storage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57205715-3232-4739-82EE-E1D9E0C153A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6084314" y="4212303"/>
            <a:ext cx="933360" cy="93336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A8A63F55-8F57-4FCF-A466-B7ABFA7D293F}"/>
              </a:ext>
            </a:extLst>
          </p:cNvPr>
          <p:cNvSpPr txBox="1"/>
          <p:nvPr/>
        </p:nvSpPr>
        <p:spPr>
          <a:xfrm>
            <a:off x="6059495" y="4203290"/>
            <a:ext cx="7377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Networks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44B237A5-A629-47CA-A0F4-6D264547B1E9}"/>
              </a:ext>
            </a:extLst>
          </p:cNvPr>
          <p:cNvCxnSpPr>
            <a:cxnSpLocks/>
            <a:endCxn id="26" idx="3"/>
          </p:cNvCxnSpPr>
          <p:nvPr/>
        </p:nvCxnSpPr>
        <p:spPr>
          <a:xfrm flipV="1">
            <a:off x="5539588" y="4974892"/>
            <a:ext cx="0" cy="219320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AC006469-8BAB-4F3E-A8D9-EB19E5DDCFD3}"/>
              </a:ext>
            </a:extLst>
          </p:cNvPr>
          <p:cNvCxnSpPr>
            <a:cxnSpLocks/>
          </p:cNvCxnSpPr>
          <p:nvPr/>
        </p:nvCxnSpPr>
        <p:spPr>
          <a:xfrm flipV="1">
            <a:off x="6444544" y="4958645"/>
            <a:ext cx="0" cy="235567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800CF464-6799-4EF1-A173-649974B69470}"/>
              </a:ext>
            </a:extLst>
          </p:cNvPr>
          <p:cNvCxnSpPr>
            <a:cxnSpLocks/>
          </p:cNvCxnSpPr>
          <p:nvPr/>
        </p:nvCxnSpPr>
        <p:spPr>
          <a:xfrm flipV="1">
            <a:off x="3219525" y="4752202"/>
            <a:ext cx="0" cy="442010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077FE5F6-6698-44C8-949A-3B1FFA12825F}"/>
              </a:ext>
            </a:extLst>
          </p:cNvPr>
          <p:cNvCxnSpPr>
            <a:cxnSpLocks/>
            <a:endCxn id="56" idx="1"/>
          </p:cNvCxnSpPr>
          <p:nvPr/>
        </p:nvCxnSpPr>
        <p:spPr>
          <a:xfrm>
            <a:off x="2941570" y="5198778"/>
            <a:ext cx="930141" cy="1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0182EB5C-4F86-416A-B81D-EA223AEB393C}"/>
              </a:ext>
            </a:extLst>
          </p:cNvPr>
          <p:cNvSpPr/>
          <p:nvPr/>
        </p:nvSpPr>
        <p:spPr bwMode="auto">
          <a:xfrm>
            <a:off x="3871711" y="5091092"/>
            <a:ext cx="767200" cy="215373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05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I/O </a:t>
            </a:r>
            <a:r>
              <a:rPr lang="en-US" sz="1050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Ctrlr</a:t>
            </a:r>
            <a:endParaRPr lang="en-US" sz="105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7CEF80FD-C99C-4106-86FD-C44623EF6D66}"/>
              </a:ext>
            </a:extLst>
          </p:cNvPr>
          <p:cNvCxnSpPr>
            <a:cxnSpLocks/>
            <a:stCxn id="56" idx="3"/>
          </p:cNvCxnSpPr>
          <p:nvPr/>
        </p:nvCxnSpPr>
        <p:spPr>
          <a:xfrm flipV="1">
            <a:off x="4638911" y="5194212"/>
            <a:ext cx="3780473" cy="0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 62">
            <a:extLst>
              <a:ext uri="{FF2B5EF4-FFF2-40B4-BE49-F238E27FC236}">
                <a16:creationId xmlns:a16="http://schemas.microsoft.com/office/drawing/2014/main" id="{CA91FAA7-997F-463D-B0E7-ECB8FF4BD25C}"/>
              </a:ext>
            </a:extLst>
          </p:cNvPr>
          <p:cNvSpPr/>
          <p:nvPr/>
        </p:nvSpPr>
        <p:spPr>
          <a:xfrm>
            <a:off x="1490747" y="3497210"/>
            <a:ext cx="7165486" cy="688255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Operating System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C42E879-B352-4CB0-9045-9528A742E94C}"/>
              </a:ext>
            </a:extLst>
          </p:cNvPr>
          <p:cNvSpPr txBox="1"/>
          <p:nvPr/>
        </p:nvSpPr>
        <p:spPr>
          <a:xfrm>
            <a:off x="686966" y="4025044"/>
            <a:ext cx="990611" cy="271330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ISA</a:t>
            </a:r>
          </a:p>
        </p:txBody>
      </p:sp>
      <p:sp>
        <p:nvSpPr>
          <p:cNvPr id="8" name="Rounded Rectangle 6">
            <a:extLst>
              <a:ext uri="{FF2B5EF4-FFF2-40B4-BE49-F238E27FC236}">
                <a16:creationId xmlns:a16="http://schemas.microsoft.com/office/drawing/2014/main" id="{EA9B6AFF-D750-4502-865E-E3737510EED0}"/>
              </a:ext>
            </a:extLst>
          </p:cNvPr>
          <p:cNvSpPr/>
          <p:nvPr/>
        </p:nvSpPr>
        <p:spPr bwMode="auto">
          <a:xfrm>
            <a:off x="1671514" y="4259976"/>
            <a:ext cx="1270058" cy="61578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Processor</a:t>
            </a:r>
            <a:endParaRPr lang="en-US" sz="105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5025C03-FC2A-4CCF-8684-4F37D94D3763}"/>
              </a:ext>
            </a:extLst>
          </p:cNvPr>
          <p:cNvSpPr/>
          <p:nvPr/>
        </p:nvSpPr>
        <p:spPr bwMode="auto">
          <a:xfrm>
            <a:off x="3734271" y="4259976"/>
            <a:ext cx="1293431" cy="714917"/>
          </a:xfrm>
          <a:prstGeom prst="rect">
            <a:avLst/>
          </a:prstGeom>
          <a:solidFill>
            <a:srgbClr val="5AAE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Memory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C2174B6-519D-44F7-A8CB-C9D9304FB602}"/>
              </a:ext>
            </a:extLst>
          </p:cNvPr>
          <p:cNvGrpSpPr/>
          <p:nvPr/>
        </p:nvGrpSpPr>
        <p:grpSpPr>
          <a:xfrm>
            <a:off x="2437748" y="4584260"/>
            <a:ext cx="391862" cy="223921"/>
            <a:chOff x="3124200" y="3657600"/>
            <a:chExt cx="533400" cy="304800"/>
          </a:xfrm>
          <a:solidFill>
            <a:schemeClr val="accent6">
              <a:lumMod val="60000"/>
              <a:lumOff val="40000"/>
            </a:schemeClr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FBA6894-B008-4F1D-B22C-730173B3DFD4}"/>
                </a:ext>
              </a:extLst>
            </p:cNvPr>
            <p:cNvSpPr/>
            <p:nvPr/>
          </p:nvSpPr>
          <p:spPr bwMode="auto">
            <a:xfrm>
              <a:off x="3124200" y="3657600"/>
              <a:ext cx="533400" cy="304800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05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6B854A3-399D-4E47-BB10-B204E22F6207}"/>
                </a:ext>
              </a:extLst>
            </p:cNvPr>
            <p:cNvSpPr/>
            <p:nvPr/>
          </p:nvSpPr>
          <p:spPr bwMode="auto">
            <a:xfrm>
              <a:off x="3124200" y="3733800"/>
              <a:ext cx="533400" cy="152400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05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7AC1087D-8471-D345-94FC-7858AF2EC472}"/>
              </a:ext>
            </a:extLst>
          </p:cNvPr>
          <p:cNvSpPr/>
          <p:nvPr/>
        </p:nvSpPr>
        <p:spPr>
          <a:xfrm>
            <a:off x="1681103" y="2979875"/>
            <a:ext cx="3426837" cy="51457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Process 1</a:t>
            </a:r>
          </a:p>
          <a:p>
            <a:pPr algn="ctr"/>
            <a:endParaRPr lang="en-US" sz="900" dirty="0">
              <a:solidFill>
                <a:schemeClr val="tx1"/>
              </a:solidFill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355B21C-9EA1-A049-9ABE-B3B64A2C60C8}"/>
              </a:ext>
            </a:extLst>
          </p:cNvPr>
          <p:cNvSpPr txBox="1"/>
          <p:nvPr/>
        </p:nvSpPr>
        <p:spPr>
          <a:xfrm>
            <a:off x="1713733" y="3350609"/>
            <a:ext cx="721153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Threads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64C8E50-3175-9145-BD1F-80B400901041}"/>
              </a:ext>
            </a:extLst>
          </p:cNvPr>
          <p:cNvSpPr txBox="1"/>
          <p:nvPr/>
        </p:nvSpPr>
        <p:spPr>
          <a:xfrm>
            <a:off x="3780445" y="3351675"/>
            <a:ext cx="512517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Files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3E0B1AF-0EDA-A64A-9313-D251CEF786F3}"/>
              </a:ext>
            </a:extLst>
          </p:cNvPr>
          <p:cNvSpPr txBox="1"/>
          <p:nvPr/>
        </p:nvSpPr>
        <p:spPr>
          <a:xfrm>
            <a:off x="4390714" y="3351675"/>
            <a:ext cx="633565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Sockets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A40AD09-EC2B-B744-8DDC-0ADF30E2ECC7}"/>
              </a:ext>
            </a:extLst>
          </p:cNvPr>
          <p:cNvSpPr/>
          <p:nvPr/>
        </p:nvSpPr>
        <p:spPr>
          <a:xfrm>
            <a:off x="5230666" y="2979875"/>
            <a:ext cx="3426837" cy="514577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Process 2</a:t>
            </a:r>
          </a:p>
          <a:p>
            <a:pPr algn="ctr"/>
            <a:endParaRPr lang="en-US" sz="900" dirty="0">
              <a:solidFill>
                <a:schemeClr val="tx1"/>
              </a:solidFill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C4B88C0-47A7-0344-9287-7D9E396F5D43}"/>
              </a:ext>
            </a:extLst>
          </p:cNvPr>
          <p:cNvSpPr txBox="1"/>
          <p:nvPr/>
        </p:nvSpPr>
        <p:spPr>
          <a:xfrm>
            <a:off x="5263297" y="3350609"/>
            <a:ext cx="721153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Threads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56ADD7E-BB88-E94A-B090-5A80FEF40AD6}"/>
              </a:ext>
            </a:extLst>
          </p:cNvPr>
          <p:cNvSpPr txBox="1"/>
          <p:nvPr/>
        </p:nvSpPr>
        <p:spPr>
          <a:xfrm>
            <a:off x="7330008" y="3351676"/>
            <a:ext cx="512517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Files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B8ECBBD-5672-8D4D-8F2F-86B743CC02BF}"/>
              </a:ext>
            </a:extLst>
          </p:cNvPr>
          <p:cNvSpPr txBox="1"/>
          <p:nvPr/>
        </p:nvSpPr>
        <p:spPr>
          <a:xfrm>
            <a:off x="7940276" y="3351676"/>
            <a:ext cx="633565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Sockets</a:t>
            </a:r>
          </a:p>
        </p:txBody>
      </p:sp>
      <p:sp>
        <p:nvSpPr>
          <p:cNvPr id="52" name="Rectangle: Folded Corner 80">
            <a:extLst>
              <a:ext uri="{FF2B5EF4-FFF2-40B4-BE49-F238E27FC236}">
                <a16:creationId xmlns:a16="http://schemas.microsoft.com/office/drawing/2014/main" id="{F33B8928-D313-7A42-AA26-B8FAE2924CC3}"/>
              </a:ext>
            </a:extLst>
          </p:cNvPr>
          <p:cNvSpPr/>
          <p:nvPr/>
        </p:nvSpPr>
        <p:spPr>
          <a:xfrm>
            <a:off x="2639029" y="2239098"/>
            <a:ext cx="1510984" cy="808363"/>
          </a:xfrm>
          <a:prstGeom prst="foldedCorner">
            <a:avLst>
              <a:gd name="adj" fmla="val 21333"/>
            </a:avLst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Compiled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Program 1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89F8D380-1F2D-6042-BE87-2E2075CADBCA}"/>
              </a:ext>
            </a:extLst>
          </p:cNvPr>
          <p:cNvSpPr/>
          <p:nvPr/>
        </p:nvSpPr>
        <p:spPr>
          <a:xfrm>
            <a:off x="2890537" y="2760995"/>
            <a:ext cx="1007968" cy="254995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System Libs</a:t>
            </a:r>
          </a:p>
        </p:txBody>
      </p:sp>
      <p:sp>
        <p:nvSpPr>
          <p:cNvPr id="55" name="Rectangle: Folded Corner 64">
            <a:extLst>
              <a:ext uri="{FF2B5EF4-FFF2-40B4-BE49-F238E27FC236}">
                <a16:creationId xmlns:a16="http://schemas.microsoft.com/office/drawing/2014/main" id="{778184EB-8135-F24B-9151-BEAE7EB5060D}"/>
              </a:ext>
            </a:extLst>
          </p:cNvPr>
          <p:cNvSpPr/>
          <p:nvPr/>
        </p:nvSpPr>
        <p:spPr>
          <a:xfrm>
            <a:off x="6188592" y="2235773"/>
            <a:ext cx="1510984" cy="808363"/>
          </a:xfrm>
          <a:prstGeom prst="foldedCorner">
            <a:avLst>
              <a:gd name="adj" fmla="val 21333"/>
            </a:avLst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Compiled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Program 2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1938006-B845-A148-B827-1F55862BE9A0}"/>
              </a:ext>
            </a:extLst>
          </p:cNvPr>
          <p:cNvSpPr/>
          <p:nvPr/>
        </p:nvSpPr>
        <p:spPr>
          <a:xfrm>
            <a:off x="6440100" y="2760995"/>
            <a:ext cx="1007968" cy="254995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System Libs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EB855EE-F675-7E4A-896C-EA2880B67F38}"/>
              </a:ext>
            </a:extLst>
          </p:cNvPr>
          <p:cNvSpPr txBox="1"/>
          <p:nvPr/>
        </p:nvSpPr>
        <p:spPr>
          <a:xfrm>
            <a:off x="2524074" y="3352098"/>
            <a:ext cx="1163325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Address Spaces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634521B-080A-9F46-B325-7222C98B5812}"/>
              </a:ext>
            </a:extLst>
          </p:cNvPr>
          <p:cNvSpPr txBox="1"/>
          <p:nvPr/>
        </p:nvSpPr>
        <p:spPr>
          <a:xfrm>
            <a:off x="6073637" y="3352098"/>
            <a:ext cx="1163325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Address Spaces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78460175-16E7-A543-9629-515A44B60EB6}"/>
              </a:ext>
            </a:extLst>
          </p:cNvPr>
          <p:cNvSpPr/>
          <p:nvPr/>
        </p:nvSpPr>
        <p:spPr bwMode="auto">
          <a:xfrm>
            <a:off x="4045385" y="4545853"/>
            <a:ext cx="336084" cy="279902"/>
          </a:xfrm>
          <a:prstGeom prst="rect">
            <a:avLst/>
          </a:prstGeom>
          <a:solidFill>
            <a:srgbClr val="FBBA03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05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F5CE6C67-BB93-7541-B1ED-248A28D3C057}"/>
              </a:ext>
            </a:extLst>
          </p:cNvPr>
          <p:cNvSpPr/>
          <p:nvPr/>
        </p:nvSpPr>
        <p:spPr bwMode="auto">
          <a:xfrm>
            <a:off x="3949219" y="4598745"/>
            <a:ext cx="336084" cy="279902"/>
          </a:xfrm>
          <a:prstGeom prst="rect">
            <a:avLst/>
          </a:prstGeom>
          <a:solidFill>
            <a:schemeClr val="accent4">
              <a:lumMod val="7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05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CAAE2142-ABEF-1A4D-B8C1-829D6A101B57}"/>
              </a:ext>
            </a:extLst>
          </p:cNvPr>
          <p:cNvSpPr/>
          <p:nvPr/>
        </p:nvSpPr>
        <p:spPr bwMode="auto">
          <a:xfrm>
            <a:off x="3853052" y="4645844"/>
            <a:ext cx="336084" cy="29153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05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DC82318C-4BAE-244D-9189-D506C08FF625}"/>
              </a:ext>
            </a:extLst>
          </p:cNvPr>
          <p:cNvSpPr/>
          <p:nvPr/>
        </p:nvSpPr>
        <p:spPr bwMode="auto">
          <a:xfrm>
            <a:off x="4590053" y="4652452"/>
            <a:ext cx="336084" cy="27990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7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OS Mem</a:t>
            </a:r>
          </a:p>
        </p:txBody>
      </p:sp>
      <p:cxnSp>
        <p:nvCxnSpPr>
          <p:cNvPr id="17" name="Curved Connector 54">
            <a:extLst>
              <a:ext uri="{FF2B5EF4-FFF2-40B4-BE49-F238E27FC236}">
                <a16:creationId xmlns:a16="http://schemas.microsoft.com/office/drawing/2014/main" id="{1C7D6572-FBEF-45D3-B9EB-4A6924279104}"/>
              </a:ext>
            </a:extLst>
          </p:cNvPr>
          <p:cNvCxnSpPr>
            <a:cxnSpLocks/>
          </p:cNvCxnSpPr>
          <p:nvPr/>
        </p:nvCxnSpPr>
        <p:spPr bwMode="auto">
          <a:xfrm>
            <a:off x="2698991" y="4695798"/>
            <a:ext cx="1304409" cy="159773"/>
          </a:xfrm>
          <a:prstGeom prst="curvedConnector3">
            <a:avLst>
              <a:gd name="adj1" fmla="val 23535"/>
            </a:avLst>
          </a:prstGeom>
          <a:solidFill>
            <a:schemeClr val="accent1"/>
          </a:solidFill>
          <a:ln w="22225" cap="flat" cmpd="sng" algn="ctr">
            <a:solidFill>
              <a:schemeClr val="tx1"/>
            </a:solidFill>
            <a:prstDash val="solid"/>
            <a:round/>
            <a:headEnd type="triangle" w="sm" len="sm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79854016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5C77F-660A-43A3-8126-43A0F77E4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 Basics: Switching Processes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3193DD4-304A-4B76-81C9-FBF787FE779B}"/>
              </a:ext>
            </a:extLst>
          </p:cNvPr>
          <p:cNvSpPr/>
          <p:nvPr/>
        </p:nvSpPr>
        <p:spPr bwMode="auto">
          <a:xfrm>
            <a:off x="487766" y="4181709"/>
            <a:ext cx="8168467" cy="1240897"/>
          </a:xfrm>
          <a:prstGeom prst="rect">
            <a:avLst/>
          </a:prstGeom>
          <a:pattFill prst="horzBrick">
            <a:fgClr>
              <a:schemeClr val="bg2">
                <a:lumMod val="40000"/>
                <a:lumOff val="60000"/>
              </a:schemeClr>
            </a:fgClr>
            <a:bgClr>
              <a:prstClr val="white"/>
            </a:bgClr>
          </a:patt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r" defTabSz="685800"/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Hardware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E4894ED-F264-49FF-B7AB-BA4E6C68158A}"/>
              </a:ext>
            </a:extLst>
          </p:cNvPr>
          <p:cNvSpPr/>
          <p:nvPr/>
        </p:nvSpPr>
        <p:spPr bwMode="auto">
          <a:xfrm>
            <a:off x="3333354" y="4261577"/>
            <a:ext cx="447840" cy="344258"/>
          </a:xfrm>
          <a:prstGeom prst="rect">
            <a:avLst/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800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PgTbl</a:t>
            </a:r>
            <a:endParaRPr lang="en-US" sz="80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  <a:p>
            <a:pPr algn="ctr"/>
            <a:r>
              <a:rPr lang="en-US" sz="8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&amp; TLB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2D33204-BC10-46FF-B132-F33C746DE9B8}"/>
              </a:ext>
            </a:extLst>
          </p:cNvPr>
          <p:cNvCxnSpPr>
            <a:cxnSpLocks/>
          </p:cNvCxnSpPr>
          <p:nvPr/>
        </p:nvCxnSpPr>
        <p:spPr bwMode="auto">
          <a:xfrm flipV="1">
            <a:off x="2941570" y="4701463"/>
            <a:ext cx="791033" cy="1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</p:spPr>
      </p:cxnSp>
      <p:sp>
        <p:nvSpPr>
          <p:cNvPr id="26" name="Can 38">
            <a:extLst>
              <a:ext uri="{FF2B5EF4-FFF2-40B4-BE49-F238E27FC236}">
                <a16:creationId xmlns:a16="http://schemas.microsoft.com/office/drawing/2014/main" id="{2D66A6BA-E078-4243-A542-4EDF0004EFC1}"/>
              </a:ext>
            </a:extLst>
          </p:cNvPr>
          <p:cNvSpPr/>
          <p:nvPr/>
        </p:nvSpPr>
        <p:spPr bwMode="auto">
          <a:xfrm>
            <a:off x="5180380" y="4259976"/>
            <a:ext cx="718415" cy="714917"/>
          </a:xfrm>
          <a:prstGeom prst="can">
            <a:avLst/>
          </a:prstGeom>
          <a:solidFill>
            <a:srgbClr val="5AAE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Storage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57205715-3232-4739-82EE-E1D9E0C153A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6084314" y="4212303"/>
            <a:ext cx="933360" cy="93336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A8A63F55-8F57-4FCF-A466-B7ABFA7D293F}"/>
              </a:ext>
            </a:extLst>
          </p:cNvPr>
          <p:cNvSpPr txBox="1"/>
          <p:nvPr/>
        </p:nvSpPr>
        <p:spPr>
          <a:xfrm>
            <a:off x="6059495" y="4203290"/>
            <a:ext cx="7377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Networks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44B237A5-A629-47CA-A0F4-6D264547B1E9}"/>
              </a:ext>
            </a:extLst>
          </p:cNvPr>
          <p:cNvCxnSpPr>
            <a:cxnSpLocks/>
            <a:endCxn id="26" idx="3"/>
          </p:cNvCxnSpPr>
          <p:nvPr/>
        </p:nvCxnSpPr>
        <p:spPr>
          <a:xfrm flipV="1">
            <a:off x="5539588" y="4974892"/>
            <a:ext cx="0" cy="219320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AC006469-8BAB-4F3E-A8D9-EB19E5DDCFD3}"/>
              </a:ext>
            </a:extLst>
          </p:cNvPr>
          <p:cNvCxnSpPr>
            <a:cxnSpLocks/>
          </p:cNvCxnSpPr>
          <p:nvPr/>
        </p:nvCxnSpPr>
        <p:spPr>
          <a:xfrm flipV="1">
            <a:off x="6444544" y="4958645"/>
            <a:ext cx="0" cy="235567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800CF464-6799-4EF1-A173-649974B69470}"/>
              </a:ext>
            </a:extLst>
          </p:cNvPr>
          <p:cNvCxnSpPr>
            <a:cxnSpLocks/>
          </p:cNvCxnSpPr>
          <p:nvPr/>
        </p:nvCxnSpPr>
        <p:spPr>
          <a:xfrm flipV="1">
            <a:off x="3219525" y="4752202"/>
            <a:ext cx="0" cy="442010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077FE5F6-6698-44C8-949A-3B1FFA12825F}"/>
              </a:ext>
            </a:extLst>
          </p:cNvPr>
          <p:cNvCxnSpPr>
            <a:cxnSpLocks/>
            <a:endCxn id="56" idx="1"/>
          </p:cNvCxnSpPr>
          <p:nvPr/>
        </p:nvCxnSpPr>
        <p:spPr>
          <a:xfrm>
            <a:off x="2941570" y="5198778"/>
            <a:ext cx="930141" cy="1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0182EB5C-4F86-416A-B81D-EA223AEB393C}"/>
              </a:ext>
            </a:extLst>
          </p:cNvPr>
          <p:cNvSpPr/>
          <p:nvPr/>
        </p:nvSpPr>
        <p:spPr bwMode="auto">
          <a:xfrm>
            <a:off x="3871711" y="5091092"/>
            <a:ext cx="767200" cy="215373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05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I/O </a:t>
            </a:r>
            <a:r>
              <a:rPr lang="en-US" sz="1050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Ctrlr</a:t>
            </a:r>
            <a:endParaRPr lang="en-US" sz="105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7CEF80FD-C99C-4106-86FD-C44623EF6D66}"/>
              </a:ext>
            </a:extLst>
          </p:cNvPr>
          <p:cNvCxnSpPr>
            <a:cxnSpLocks/>
            <a:stCxn id="56" idx="3"/>
          </p:cNvCxnSpPr>
          <p:nvPr/>
        </p:nvCxnSpPr>
        <p:spPr>
          <a:xfrm flipV="1">
            <a:off x="4638911" y="5194212"/>
            <a:ext cx="3780473" cy="0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 62">
            <a:extLst>
              <a:ext uri="{FF2B5EF4-FFF2-40B4-BE49-F238E27FC236}">
                <a16:creationId xmlns:a16="http://schemas.microsoft.com/office/drawing/2014/main" id="{CA91FAA7-997F-463D-B0E7-ECB8FF4BD25C}"/>
              </a:ext>
            </a:extLst>
          </p:cNvPr>
          <p:cNvSpPr/>
          <p:nvPr/>
        </p:nvSpPr>
        <p:spPr>
          <a:xfrm>
            <a:off x="1490747" y="3497210"/>
            <a:ext cx="7165486" cy="688255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Operating System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C42E879-B352-4CB0-9045-9528A742E94C}"/>
              </a:ext>
            </a:extLst>
          </p:cNvPr>
          <p:cNvSpPr txBox="1"/>
          <p:nvPr/>
        </p:nvSpPr>
        <p:spPr>
          <a:xfrm>
            <a:off x="686966" y="4025044"/>
            <a:ext cx="990611" cy="271330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ISA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5A925EE-1702-2345-B003-18AD2067B1A8}"/>
              </a:ext>
            </a:extLst>
          </p:cNvPr>
          <p:cNvSpPr/>
          <p:nvPr/>
        </p:nvSpPr>
        <p:spPr>
          <a:xfrm>
            <a:off x="326065" y="3297901"/>
            <a:ext cx="8506047" cy="2346252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6">
            <a:extLst>
              <a:ext uri="{FF2B5EF4-FFF2-40B4-BE49-F238E27FC236}">
                <a16:creationId xmlns:a16="http://schemas.microsoft.com/office/drawing/2014/main" id="{EA9B6AFF-D750-4502-865E-E3737510EED0}"/>
              </a:ext>
            </a:extLst>
          </p:cNvPr>
          <p:cNvSpPr/>
          <p:nvPr/>
        </p:nvSpPr>
        <p:spPr bwMode="auto">
          <a:xfrm>
            <a:off x="1671514" y="4259976"/>
            <a:ext cx="1270058" cy="61578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Processor</a:t>
            </a:r>
            <a:endParaRPr lang="en-US" sz="105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5025C03-FC2A-4CCF-8684-4F37D94D3763}"/>
              </a:ext>
            </a:extLst>
          </p:cNvPr>
          <p:cNvSpPr/>
          <p:nvPr/>
        </p:nvSpPr>
        <p:spPr bwMode="auto">
          <a:xfrm>
            <a:off x="3734271" y="4259976"/>
            <a:ext cx="1293431" cy="714917"/>
          </a:xfrm>
          <a:prstGeom prst="rect">
            <a:avLst/>
          </a:prstGeom>
          <a:solidFill>
            <a:srgbClr val="5AAE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Memory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C2174B6-519D-44F7-A8CB-C9D9304FB602}"/>
              </a:ext>
            </a:extLst>
          </p:cNvPr>
          <p:cNvGrpSpPr/>
          <p:nvPr/>
        </p:nvGrpSpPr>
        <p:grpSpPr>
          <a:xfrm>
            <a:off x="2437748" y="4584260"/>
            <a:ext cx="391862" cy="223921"/>
            <a:chOff x="3124200" y="3657600"/>
            <a:chExt cx="533400" cy="304800"/>
          </a:xfrm>
          <a:solidFill>
            <a:schemeClr val="accent6">
              <a:lumMod val="60000"/>
              <a:lumOff val="40000"/>
            </a:schemeClr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FBA6894-B008-4F1D-B22C-730173B3DFD4}"/>
                </a:ext>
              </a:extLst>
            </p:cNvPr>
            <p:cNvSpPr/>
            <p:nvPr/>
          </p:nvSpPr>
          <p:spPr bwMode="auto">
            <a:xfrm>
              <a:off x="3124200" y="3657600"/>
              <a:ext cx="533400" cy="304800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05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6B854A3-399D-4E47-BB10-B204E22F6207}"/>
                </a:ext>
              </a:extLst>
            </p:cNvPr>
            <p:cNvSpPr/>
            <p:nvPr/>
          </p:nvSpPr>
          <p:spPr bwMode="auto">
            <a:xfrm>
              <a:off x="3124200" y="3733800"/>
              <a:ext cx="533400" cy="152400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05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7AC1087D-8471-D345-94FC-7858AF2EC472}"/>
              </a:ext>
            </a:extLst>
          </p:cNvPr>
          <p:cNvSpPr/>
          <p:nvPr/>
        </p:nvSpPr>
        <p:spPr>
          <a:xfrm>
            <a:off x="1681103" y="2979875"/>
            <a:ext cx="3426837" cy="51457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Process 1</a:t>
            </a:r>
          </a:p>
          <a:p>
            <a:pPr algn="ctr"/>
            <a:endParaRPr lang="en-US" sz="900" dirty="0">
              <a:solidFill>
                <a:schemeClr val="tx1"/>
              </a:solidFill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355B21C-9EA1-A049-9ABE-B3B64A2C60C8}"/>
              </a:ext>
            </a:extLst>
          </p:cNvPr>
          <p:cNvSpPr txBox="1"/>
          <p:nvPr/>
        </p:nvSpPr>
        <p:spPr>
          <a:xfrm>
            <a:off x="1713733" y="3350609"/>
            <a:ext cx="721153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Threads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64C8E50-3175-9145-BD1F-80B400901041}"/>
              </a:ext>
            </a:extLst>
          </p:cNvPr>
          <p:cNvSpPr txBox="1"/>
          <p:nvPr/>
        </p:nvSpPr>
        <p:spPr>
          <a:xfrm>
            <a:off x="3780445" y="3351675"/>
            <a:ext cx="512517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Files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3E0B1AF-0EDA-A64A-9313-D251CEF786F3}"/>
              </a:ext>
            </a:extLst>
          </p:cNvPr>
          <p:cNvSpPr txBox="1"/>
          <p:nvPr/>
        </p:nvSpPr>
        <p:spPr>
          <a:xfrm>
            <a:off x="4390714" y="3351675"/>
            <a:ext cx="633565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Sockets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A40AD09-EC2B-B744-8DDC-0ADF30E2ECC7}"/>
              </a:ext>
            </a:extLst>
          </p:cNvPr>
          <p:cNvSpPr/>
          <p:nvPr/>
        </p:nvSpPr>
        <p:spPr>
          <a:xfrm>
            <a:off x="5230666" y="2979875"/>
            <a:ext cx="3426837" cy="514577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Process 2</a:t>
            </a:r>
          </a:p>
          <a:p>
            <a:pPr algn="ctr"/>
            <a:endParaRPr lang="en-US" sz="900" dirty="0">
              <a:solidFill>
                <a:schemeClr val="tx1"/>
              </a:solidFill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C4B88C0-47A7-0344-9287-7D9E396F5D43}"/>
              </a:ext>
            </a:extLst>
          </p:cNvPr>
          <p:cNvSpPr txBox="1"/>
          <p:nvPr/>
        </p:nvSpPr>
        <p:spPr>
          <a:xfrm>
            <a:off x="5263297" y="3350609"/>
            <a:ext cx="721153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Threads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56ADD7E-BB88-E94A-B090-5A80FEF40AD6}"/>
              </a:ext>
            </a:extLst>
          </p:cNvPr>
          <p:cNvSpPr txBox="1"/>
          <p:nvPr/>
        </p:nvSpPr>
        <p:spPr>
          <a:xfrm>
            <a:off x="7330008" y="3351676"/>
            <a:ext cx="512517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Files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B8ECBBD-5672-8D4D-8F2F-86B743CC02BF}"/>
              </a:ext>
            </a:extLst>
          </p:cNvPr>
          <p:cNvSpPr txBox="1"/>
          <p:nvPr/>
        </p:nvSpPr>
        <p:spPr>
          <a:xfrm>
            <a:off x="7940276" y="3351676"/>
            <a:ext cx="633565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Sockets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089A1278-E82C-C542-8E1E-B7630F453CE5}"/>
              </a:ext>
            </a:extLst>
          </p:cNvPr>
          <p:cNvSpPr/>
          <p:nvPr/>
        </p:nvSpPr>
        <p:spPr bwMode="auto">
          <a:xfrm>
            <a:off x="3796348" y="4651270"/>
            <a:ext cx="336084" cy="29153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05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52" name="Rectangle: Folded Corner 80">
            <a:extLst>
              <a:ext uri="{FF2B5EF4-FFF2-40B4-BE49-F238E27FC236}">
                <a16:creationId xmlns:a16="http://schemas.microsoft.com/office/drawing/2014/main" id="{F33B8928-D313-7A42-AA26-B8FAE2924CC3}"/>
              </a:ext>
            </a:extLst>
          </p:cNvPr>
          <p:cNvSpPr/>
          <p:nvPr/>
        </p:nvSpPr>
        <p:spPr>
          <a:xfrm>
            <a:off x="2639029" y="2239098"/>
            <a:ext cx="1510984" cy="808363"/>
          </a:xfrm>
          <a:prstGeom prst="foldedCorner">
            <a:avLst>
              <a:gd name="adj" fmla="val 21333"/>
            </a:avLst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Compiled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Program 1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89F8D380-1F2D-6042-BE87-2E2075CADBCA}"/>
              </a:ext>
            </a:extLst>
          </p:cNvPr>
          <p:cNvSpPr/>
          <p:nvPr/>
        </p:nvSpPr>
        <p:spPr>
          <a:xfrm>
            <a:off x="2890537" y="2760995"/>
            <a:ext cx="1007968" cy="254995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System Libs</a:t>
            </a:r>
          </a:p>
        </p:txBody>
      </p:sp>
      <p:sp>
        <p:nvSpPr>
          <p:cNvPr id="55" name="Rectangle: Folded Corner 64">
            <a:extLst>
              <a:ext uri="{FF2B5EF4-FFF2-40B4-BE49-F238E27FC236}">
                <a16:creationId xmlns:a16="http://schemas.microsoft.com/office/drawing/2014/main" id="{778184EB-8135-F24B-9151-BEAE7EB5060D}"/>
              </a:ext>
            </a:extLst>
          </p:cNvPr>
          <p:cNvSpPr/>
          <p:nvPr/>
        </p:nvSpPr>
        <p:spPr>
          <a:xfrm>
            <a:off x="6188592" y="2235773"/>
            <a:ext cx="1510984" cy="808363"/>
          </a:xfrm>
          <a:prstGeom prst="foldedCorner">
            <a:avLst>
              <a:gd name="adj" fmla="val 21333"/>
            </a:avLst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Compiled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Program 2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1938006-B845-A148-B827-1F55862BE9A0}"/>
              </a:ext>
            </a:extLst>
          </p:cNvPr>
          <p:cNvSpPr/>
          <p:nvPr/>
        </p:nvSpPr>
        <p:spPr>
          <a:xfrm>
            <a:off x="6440100" y="2760995"/>
            <a:ext cx="1007968" cy="254995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System Libs</a:t>
            </a:r>
          </a:p>
        </p:txBody>
      </p:sp>
      <p:cxnSp>
        <p:nvCxnSpPr>
          <p:cNvPr id="17" name="Curved Connector 54">
            <a:extLst>
              <a:ext uri="{FF2B5EF4-FFF2-40B4-BE49-F238E27FC236}">
                <a16:creationId xmlns:a16="http://schemas.microsoft.com/office/drawing/2014/main" id="{1C7D6572-FBEF-45D3-B9EB-4A6924279104}"/>
              </a:ext>
            </a:extLst>
          </p:cNvPr>
          <p:cNvCxnSpPr>
            <a:cxnSpLocks/>
          </p:cNvCxnSpPr>
          <p:nvPr/>
        </p:nvCxnSpPr>
        <p:spPr bwMode="auto">
          <a:xfrm>
            <a:off x="2698991" y="4695798"/>
            <a:ext cx="1304409" cy="159773"/>
          </a:xfrm>
          <a:prstGeom prst="curvedConnector3">
            <a:avLst>
              <a:gd name="adj1" fmla="val 23535"/>
            </a:avLst>
          </a:prstGeom>
          <a:solidFill>
            <a:schemeClr val="accent1"/>
          </a:solidFill>
          <a:ln w="22225" cap="flat" cmpd="sng" algn="ctr">
            <a:solidFill>
              <a:schemeClr val="tx1"/>
            </a:solidFill>
            <a:prstDash val="solid"/>
            <a:round/>
            <a:headEnd type="triangle" w="sm" len="sm"/>
            <a:tailEnd type="triangle"/>
          </a:ln>
          <a:effectLst/>
        </p:spPr>
      </p:cxnSp>
      <p:sp>
        <p:nvSpPr>
          <p:cNvPr id="60" name="Rectangle 59">
            <a:extLst>
              <a:ext uri="{FF2B5EF4-FFF2-40B4-BE49-F238E27FC236}">
                <a16:creationId xmlns:a16="http://schemas.microsoft.com/office/drawing/2014/main" id="{CA9315E5-A49A-0647-B921-2E473380A1DD}"/>
              </a:ext>
            </a:extLst>
          </p:cNvPr>
          <p:cNvSpPr/>
          <p:nvPr/>
        </p:nvSpPr>
        <p:spPr bwMode="auto">
          <a:xfrm>
            <a:off x="4198607" y="4651270"/>
            <a:ext cx="336084" cy="291533"/>
          </a:xfrm>
          <a:prstGeom prst="rect">
            <a:avLst/>
          </a:prstGeom>
          <a:solidFill>
            <a:schemeClr val="accent4">
              <a:lumMod val="7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05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7F26984-A730-B248-86D4-743A2E41957F}"/>
              </a:ext>
            </a:extLst>
          </p:cNvPr>
          <p:cNvSpPr/>
          <p:nvPr/>
        </p:nvSpPr>
        <p:spPr bwMode="auto">
          <a:xfrm>
            <a:off x="4602601" y="4651270"/>
            <a:ext cx="336084" cy="29153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7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OS Mem</a:t>
            </a: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EAA626CB-76E7-244B-A52A-914B13B9CA6F}"/>
              </a:ext>
            </a:extLst>
          </p:cNvPr>
          <p:cNvCxnSpPr>
            <a:cxnSpLocks/>
            <a:endCxn id="58" idx="0"/>
          </p:cNvCxnSpPr>
          <p:nvPr/>
        </p:nvCxnSpPr>
        <p:spPr>
          <a:xfrm>
            <a:off x="3076353" y="3581441"/>
            <a:ext cx="888037" cy="1069829"/>
          </a:xfrm>
          <a:prstGeom prst="straightConnector1">
            <a:avLst/>
          </a:prstGeom>
          <a:ln w="44450" cap="rnd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C62A2460-212C-5947-82E3-B334B2397647}"/>
              </a:ext>
            </a:extLst>
          </p:cNvPr>
          <p:cNvCxnSpPr>
            <a:cxnSpLocks/>
            <a:stCxn id="49" idx="2"/>
            <a:endCxn id="60" idx="0"/>
          </p:cNvCxnSpPr>
          <p:nvPr/>
        </p:nvCxnSpPr>
        <p:spPr>
          <a:xfrm flipH="1">
            <a:off x="4366649" y="3582930"/>
            <a:ext cx="2288651" cy="1068340"/>
          </a:xfrm>
          <a:prstGeom prst="straightConnector1">
            <a:avLst/>
          </a:prstGeom>
          <a:ln w="44450" cap="rnd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7EB855EE-F675-7E4A-896C-EA2880B67F38}"/>
              </a:ext>
            </a:extLst>
          </p:cNvPr>
          <p:cNvSpPr txBox="1"/>
          <p:nvPr/>
        </p:nvSpPr>
        <p:spPr>
          <a:xfrm>
            <a:off x="2524074" y="3352098"/>
            <a:ext cx="1163325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Address Spaces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634521B-080A-9F46-B325-7222C98B5812}"/>
              </a:ext>
            </a:extLst>
          </p:cNvPr>
          <p:cNvSpPr txBox="1"/>
          <p:nvPr/>
        </p:nvSpPr>
        <p:spPr>
          <a:xfrm>
            <a:off x="6073637" y="3352098"/>
            <a:ext cx="1163325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Address Spaces</a:t>
            </a:r>
          </a:p>
        </p:txBody>
      </p:sp>
    </p:spTree>
    <p:extLst>
      <p:ext uri="{BB962C8B-B14F-4D97-AF65-F5344CB8AC3E}">
        <p14:creationId xmlns:p14="http://schemas.microsoft.com/office/powerpoint/2010/main" val="2512078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5C77F-660A-43A3-8126-43A0F77E4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 Basics: Switching Processes (cont.)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3193DD4-304A-4B76-81C9-FBF787FE779B}"/>
              </a:ext>
            </a:extLst>
          </p:cNvPr>
          <p:cNvSpPr/>
          <p:nvPr/>
        </p:nvSpPr>
        <p:spPr bwMode="auto">
          <a:xfrm>
            <a:off x="487766" y="4181709"/>
            <a:ext cx="8168467" cy="1240897"/>
          </a:xfrm>
          <a:prstGeom prst="rect">
            <a:avLst/>
          </a:prstGeom>
          <a:pattFill prst="horzBrick">
            <a:fgClr>
              <a:schemeClr val="bg2">
                <a:lumMod val="40000"/>
                <a:lumOff val="60000"/>
              </a:schemeClr>
            </a:fgClr>
            <a:bgClr>
              <a:prstClr val="white"/>
            </a:bgClr>
          </a:patt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r" defTabSz="685800"/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Hardware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E4894ED-F264-49FF-B7AB-BA4E6C68158A}"/>
              </a:ext>
            </a:extLst>
          </p:cNvPr>
          <p:cNvSpPr/>
          <p:nvPr/>
        </p:nvSpPr>
        <p:spPr bwMode="auto">
          <a:xfrm>
            <a:off x="3333354" y="4261577"/>
            <a:ext cx="447840" cy="344258"/>
          </a:xfrm>
          <a:prstGeom prst="rect">
            <a:avLst/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800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PgTbl</a:t>
            </a:r>
            <a:endParaRPr lang="en-US" sz="80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  <a:p>
            <a:pPr algn="ctr"/>
            <a:r>
              <a:rPr lang="en-US" sz="8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&amp; TLB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2D33204-BC10-46FF-B132-F33C746DE9B8}"/>
              </a:ext>
            </a:extLst>
          </p:cNvPr>
          <p:cNvCxnSpPr>
            <a:cxnSpLocks/>
          </p:cNvCxnSpPr>
          <p:nvPr/>
        </p:nvCxnSpPr>
        <p:spPr bwMode="auto">
          <a:xfrm flipV="1">
            <a:off x="2941570" y="4701463"/>
            <a:ext cx="791033" cy="1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</p:spPr>
      </p:cxnSp>
      <p:sp>
        <p:nvSpPr>
          <p:cNvPr id="26" name="Can 38">
            <a:extLst>
              <a:ext uri="{FF2B5EF4-FFF2-40B4-BE49-F238E27FC236}">
                <a16:creationId xmlns:a16="http://schemas.microsoft.com/office/drawing/2014/main" id="{2D66A6BA-E078-4243-A542-4EDF0004EFC1}"/>
              </a:ext>
            </a:extLst>
          </p:cNvPr>
          <p:cNvSpPr/>
          <p:nvPr/>
        </p:nvSpPr>
        <p:spPr bwMode="auto">
          <a:xfrm>
            <a:off x="5180380" y="4259976"/>
            <a:ext cx="718415" cy="714917"/>
          </a:xfrm>
          <a:prstGeom prst="can">
            <a:avLst/>
          </a:prstGeom>
          <a:solidFill>
            <a:srgbClr val="5AAE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Storage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57205715-3232-4739-82EE-E1D9E0C153A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6084314" y="4212303"/>
            <a:ext cx="933360" cy="93336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A8A63F55-8F57-4FCF-A466-B7ABFA7D293F}"/>
              </a:ext>
            </a:extLst>
          </p:cNvPr>
          <p:cNvSpPr txBox="1"/>
          <p:nvPr/>
        </p:nvSpPr>
        <p:spPr>
          <a:xfrm>
            <a:off x="6059495" y="4203290"/>
            <a:ext cx="7377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Networks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44B237A5-A629-47CA-A0F4-6D264547B1E9}"/>
              </a:ext>
            </a:extLst>
          </p:cNvPr>
          <p:cNvCxnSpPr>
            <a:cxnSpLocks/>
            <a:endCxn id="26" idx="3"/>
          </p:cNvCxnSpPr>
          <p:nvPr/>
        </p:nvCxnSpPr>
        <p:spPr>
          <a:xfrm flipV="1">
            <a:off x="5539588" y="4974892"/>
            <a:ext cx="0" cy="219320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AC006469-8BAB-4F3E-A8D9-EB19E5DDCFD3}"/>
              </a:ext>
            </a:extLst>
          </p:cNvPr>
          <p:cNvCxnSpPr>
            <a:cxnSpLocks/>
          </p:cNvCxnSpPr>
          <p:nvPr/>
        </p:nvCxnSpPr>
        <p:spPr>
          <a:xfrm flipV="1">
            <a:off x="6444544" y="4958645"/>
            <a:ext cx="0" cy="235567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800CF464-6799-4EF1-A173-649974B69470}"/>
              </a:ext>
            </a:extLst>
          </p:cNvPr>
          <p:cNvCxnSpPr>
            <a:cxnSpLocks/>
          </p:cNvCxnSpPr>
          <p:nvPr/>
        </p:nvCxnSpPr>
        <p:spPr>
          <a:xfrm flipV="1">
            <a:off x="3219525" y="4752202"/>
            <a:ext cx="0" cy="442010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077FE5F6-6698-44C8-949A-3B1FFA12825F}"/>
              </a:ext>
            </a:extLst>
          </p:cNvPr>
          <p:cNvCxnSpPr>
            <a:cxnSpLocks/>
            <a:endCxn id="56" idx="1"/>
          </p:cNvCxnSpPr>
          <p:nvPr/>
        </p:nvCxnSpPr>
        <p:spPr>
          <a:xfrm>
            <a:off x="2941570" y="5198778"/>
            <a:ext cx="930141" cy="1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0182EB5C-4F86-416A-B81D-EA223AEB393C}"/>
              </a:ext>
            </a:extLst>
          </p:cNvPr>
          <p:cNvSpPr/>
          <p:nvPr/>
        </p:nvSpPr>
        <p:spPr bwMode="auto">
          <a:xfrm>
            <a:off x="3871711" y="5091092"/>
            <a:ext cx="767200" cy="215373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05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I/O </a:t>
            </a:r>
            <a:r>
              <a:rPr lang="en-US" sz="1050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Ctrlr</a:t>
            </a:r>
            <a:endParaRPr lang="en-US" sz="105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7CEF80FD-C99C-4106-86FD-C44623EF6D66}"/>
              </a:ext>
            </a:extLst>
          </p:cNvPr>
          <p:cNvCxnSpPr>
            <a:cxnSpLocks/>
            <a:stCxn id="56" idx="3"/>
          </p:cNvCxnSpPr>
          <p:nvPr/>
        </p:nvCxnSpPr>
        <p:spPr>
          <a:xfrm flipV="1">
            <a:off x="4638911" y="5194212"/>
            <a:ext cx="3780473" cy="0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 62">
            <a:extLst>
              <a:ext uri="{FF2B5EF4-FFF2-40B4-BE49-F238E27FC236}">
                <a16:creationId xmlns:a16="http://schemas.microsoft.com/office/drawing/2014/main" id="{CA91FAA7-997F-463D-B0E7-ECB8FF4BD25C}"/>
              </a:ext>
            </a:extLst>
          </p:cNvPr>
          <p:cNvSpPr/>
          <p:nvPr/>
        </p:nvSpPr>
        <p:spPr>
          <a:xfrm>
            <a:off x="1490747" y="3497210"/>
            <a:ext cx="7165486" cy="688255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Operating System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C42E879-B352-4CB0-9045-9528A742E94C}"/>
              </a:ext>
            </a:extLst>
          </p:cNvPr>
          <p:cNvSpPr txBox="1"/>
          <p:nvPr/>
        </p:nvSpPr>
        <p:spPr>
          <a:xfrm>
            <a:off x="686966" y="4025044"/>
            <a:ext cx="990611" cy="271330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ISA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5A925EE-1702-2345-B003-18AD2067B1A8}"/>
              </a:ext>
            </a:extLst>
          </p:cNvPr>
          <p:cNvSpPr/>
          <p:nvPr/>
        </p:nvSpPr>
        <p:spPr>
          <a:xfrm>
            <a:off x="326064" y="3297901"/>
            <a:ext cx="8591107" cy="2346252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6">
            <a:extLst>
              <a:ext uri="{FF2B5EF4-FFF2-40B4-BE49-F238E27FC236}">
                <a16:creationId xmlns:a16="http://schemas.microsoft.com/office/drawing/2014/main" id="{EA9B6AFF-D750-4502-865E-E3737510EED0}"/>
              </a:ext>
            </a:extLst>
          </p:cNvPr>
          <p:cNvSpPr/>
          <p:nvPr/>
        </p:nvSpPr>
        <p:spPr bwMode="auto">
          <a:xfrm>
            <a:off x="1671514" y="4259976"/>
            <a:ext cx="1270058" cy="61578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Processor</a:t>
            </a:r>
            <a:endParaRPr lang="en-US" sz="105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5025C03-FC2A-4CCF-8684-4F37D94D3763}"/>
              </a:ext>
            </a:extLst>
          </p:cNvPr>
          <p:cNvSpPr/>
          <p:nvPr/>
        </p:nvSpPr>
        <p:spPr bwMode="auto">
          <a:xfrm>
            <a:off x="3734271" y="4259976"/>
            <a:ext cx="1293431" cy="714917"/>
          </a:xfrm>
          <a:prstGeom prst="rect">
            <a:avLst/>
          </a:prstGeom>
          <a:solidFill>
            <a:srgbClr val="5AAE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Memory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C2174B6-519D-44F7-A8CB-C9D9304FB602}"/>
              </a:ext>
            </a:extLst>
          </p:cNvPr>
          <p:cNvGrpSpPr/>
          <p:nvPr/>
        </p:nvGrpSpPr>
        <p:grpSpPr>
          <a:xfrm>
            <a:off x="2437748" y="4584260"/>
            <a:ext cx="391862" cy="223921"/>
            <a:chOff x="3124200" y="3657600"/>
            <a:chExt cx="533400" cy="304800"/>
          </a:xfrm>
          <a:solidFill>
            <a:schemeClr val="accent4">
              <a:lumMod val="75000"/>
            </a:schemeClr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FBA6894-B008-4F1D-B22C-730173B3DFD4}"/>
                </a:ext>
              </a:extLst>
            </p:cNvPr>
            <p:cNvSpPr/>
            <p:nvPr/>
          </p:nvSpPr>
          <p:spPr bwMode="auto">
            <a:xfrm>
              <a:off x="3124200" y="3657600"/>
              <a:ext cx="533400" cy="304800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05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6B854A3-399D-4E47-BB10-B204E22F6207}"/>
                </a:ext>
              </a:extLst>
            </p:cNvPr>
            <p:cNvSpPr/>
            <p:nvPr/>
          </p:nvSpPr>
          <p:spPr bwMode="auto">
            <a:xfrm>
              <a:off x="3124200" y="3733800"/>
              <a:ext cx="533400" cy="152400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05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7AC1087D-8471-D345-94FC-7858AF2EC472}"/>
              </a:ext>
            </a:extLst>
          </p:cNvPr>
          <p:cNvSpPr/>
          <p:nvPr/>
        </p:nvSpPr>
        <p:spPr>
          <a:xfrm>
            <a:off x="1681103" y="2979875"/>
            <a:ext cx="3426837" cy="51457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Process 1</a:t>
            </a:r>
          </a:p>
          <a:p>
            <a:pPr algn="ctr"/>
            <a:endParaRPr lang="en-US" sz="900" dirty="0">
              <a:solidFill>
                <a:schemeClr val="tx1"/>
              </a:solidFill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355B21C-9EA1-A049-9ABE-B3B64A2C60C8}"/>
              </a:ext>
            </a:extLst>
          </p:cNvPr>
          <p:cNvSpPr txBox="1"/>
          <p:nvPr/>
        </p:nvSpPr>
        <p:spPr>
          <a:xfrm>
            <a:off x="1713733" y="3350609"/>
            <a:ext cx="721153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Threads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EB855EE-F675-7E4A-896C-EA2880B67F38}"/>
              </a:ext>
            </a:extLst>
          </p:cNvPr>
          <p:cNvSpPr txBox="1"/>
          <p:nvPr/>
        </p:nvSpPr>
        <p:spPr>
          <a:xfrm>
            <a:off x="2524074" y="3352098"/>
            <a:ext cx="1163325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Address Spaces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64C8E50-3175-9145-BD1F-80B400901041}"/>
              </a:ext>
            </a:extLst>
          </p:cNvPr>
          <p:cNvSpPr txBox="1"/>
          <p:nvPr/>
        </p:nvSpPr>
        <p:spPr>
          <a:xfrm>
            <a:off x="3780445" y="3351675"/>
            <a:ext cx="512517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Files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3E0B1AF-0EDA-A64A-9313-D251CEF786F3}"/>
              </a:ext>
            </a:extLst>
          </p:cNvPr>
          <p:cNvSpPr txBox="1"/>
          <p:nvPr/>
        </p:nvSpPr>
        <p:spPr>
          <a:xfrm>
            <a:off x="4390714" y="3351675"/>
            <a:ext cx="633565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Sockets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A40AD09-EC2B-B744-8DDC-0ADF30E2ECC7}"/>
              </a:ext>
            </a:extLst>
          </p:cNvPr>
          <p:cNvSpPr/>
          <p:nvPr/>
        </p:nvSpPr>
        <p:spPr>
          <a:xfrm>
            <a:off x="5230666" y="2979875"/>
            <a:ext cx="3426837" cy="514577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Process 2</a:t>
            </a:r>
          </a:p>
          <a:p>
            <a:pPr algn="ctr"/>
            <a:endParaRPr lang="en-US" sz="900" dirty="0">
              <a:solidFill>
                <a:schemeClr val="tx1"/>
              </a:solidFill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C4B88C0-47A7-0344-9287-7D9E396F5D43}"/>
              </a:ext>
            </a:extLst>
          </p:cNvPr>
          <p:cNvSpPr txBox="1"/>
          <p:nvPr/>
        </p:nvSpPr>
        <p:spPr>
          <a:xfrm>
            <a:off x="5263297" y="3350609"/>
            <a:ext cx="721153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Threads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634521B-080A-9F46-B325-7222C98B5812}"/>
              </a:ext>
            </a:extLst>
          </p:cNvPr>
          <p:cNvSpPr txBox="1"/>
          <p:nvPr/>
        </p:nvSpPr>
        <p:spPr>
          <a:xfrm>
            <a:off x="6073637" y="3352098"/>
            <a:ext cx="1163325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Address Spaces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56ADD7E-BB88-E94A-B090-5A80FEF40AD6}"/>
              </a:ext>
            </a:extLst>
          </p:cNvPr>
          <p:cNvSpPr txBox="1"/>
          <p:nvPr/>
        </p:nvSpPr>
        <p:spPr>
          <a:xfrm>
            <a:off x="7330008" y="3351676"/>
            <a:ext cx="512517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Files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B8ECBBD-5672-8D4D-8F2F-86B743CC02BF}"/>
              </a:ext>
            </a:extLst>
          </p:cNvPr>
          <p:cNvSpPr txBox="1"/>
          <p:nvPr/>
        </p:nvSpPr>
        <p:spPr>
          <a:xfrm>
            <a:off x="7940276" y="3351676"/>
            <a:ext cx="633565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Sockets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089A1278-E82C-C542-8E1E-B7630F453CE5}"/>
              </a:ext>
            </a:extLst>
          </p:cNvPr>
          <p:cNvSpPr/>
          <p:nvPr/>
        </p:nvSpPr>
        <p:spPr bwMode="auto">
          <a:xfrm>
            <a:off x="3796348" y="4651270"/>
            <a:ext cx="336084" cy="29153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05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52" name="Rectangle: Folded Corner 80">
            <a:extLst>
              <a:ext uri="{FF2B5EF4-FFF2-40B4-BE49-F238E27FC236}">
                <a16:creationId xmlns:a16="http://schemas.microsoft.com/office/drawing/2014/main" id="{F33B8928-D313-7A42-AA26-B8FAE2924CC3}"/>
              </a:ext>
            </a:extLst>
          </p:cNvPr>
          <p:cNvSpPr/>
          <p:nvPr/>
        </p:nvSpPr>
        <p:spPr>
          <a:xfrm>
            <a:off x="2639029" y="2239098"/>
            <a:ext cx="1510984" cy="808363"/>
          </a:xfrm>
          <a:prstGeom prst="foldedCorner">
            <a:avLst>
              <a:gd name="adj" fmla="val 21333"/>
            </a:avLst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Compiled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Program 1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89F8D380-1F2D-6042-BE87-2E2075CADBCA}"/>
              </a:ext>
            </a:extLst>
          </p:cNvPr>
          <p:cNvSpPr/>
          <p:nvPr/>
        </p:nvSpPr>
        <p:spPr>
          <a:xfrm>
            <a:off x="2890537" y="2760995"/>
            <a:ext cx="1007968" cy="254995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System Libs</a:t>
            </a:r>
          </a:p>
        </p:txBody>
      </p:sp>
      <p:sp>
        <p:nvSpPr>
          <p:cNvPr id="55" name="Rectangle: Folded Corner 64">
            <a:extLst>
              <a:ext uri="{FF2B5EF4-FFF2-40B4-BE49-F238E27FC236}">
                <a16:creationId xmlns:a16="http://schemas.microsoft.com/office/drawing/2014/main" id="{778184EB-8135-F24B-9151-BEAE7EB5060D}"/>
              </a:ext>
            </a:extLst>
          </p:cNvPr>
          <p:cNvSpPr/>
          <p:nvPr/>
        </p:nvSpPr>
        <p:spPr>
          <a:xfrm>
            <a:off x="6188592" y="2235773"/>
            <a:ext cx="1510984" cy="808363"/>
          </a:xfrm>
          <a:prstGeom prst="foldedCorner">
            <a:avLst>
              <a:gd name="adj" fmla="val 21333"/>
            </a:avLst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Compiled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Program 2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1938006-B845-A148-B827-1F55862BE9A0}"/>
              </a:ext>
            </a:extLst>
          </p:cNvPr>
          <p:cNvSpPr/>
          <p:nvPr/>
        </p:nvSpPr>
        <p:spPr>
          <a:xfrm>
            <a:off x="6440100" y="2760995"/>
            <a:ext cx="1007968" cy="254995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System Libs</a:t>
            </a:r>
          </a:p>
        </p:txBody>
      </p:sp>
      <p:cxnSp>
        <p:nvCxnSpPr>
          <p:cNvPr id="17" name="Curved Connector 54">
            <a:extLst>
              <a:ext uri="{FF2B5EF4-FFF2-40B4-BE49-F238E27FC236}">
                <a16:creationId xmlns:a16="http://schemas.microsoft.com/office/drawing/2014/main" id="{1C7D6572-FBEF-45D3-B9EB-4A6924279104}"/>
              </a:ext>
            </a:extLst>
          </p:cNvPr>
          <p:cNvCxnSpPr>
            <a:cxnSpLocks/>
          </p:cNvCxnSpPr>
          <p:nvPr/>
        </p:nvCxnSpPr>
        <p:spPr bwMode="auto">
          <a:xfrm>
            <a:off x="2698991" y="4695798"/>
            <a:ext cx="1304409" cy="159773"/>
          </a:xfrm>
          <a:prstGeom prst="curvedConnector3">
            <a:avLst>
              <a:gd name="adj1" fmla="val 23535"/>
            </a:avLst>
          </a:prstGeom>
          <a:solidFill>
            <a:schemeClr val="accent1"/>
          </a:solidFill>
          <a:ln w="22225" cap="flat" cmpd="sng" algn="ctr">
            <a:solidFill>
              <a:schemeClr val="tx1"/>
            </a:solidFill>
            <a:prstDash val="solid"/>
            <a:round/>
            <a:headEnd type="triangle" w="sm" len="sm"/>
            <a:tailEnd type="triangle"/>
          </a:ln>
          <a:effectLst/>
        </p:spPr>
      </p:cxnSp>
      <p:sp>
        <p:nvSpPr>
          <p:cNvPr id="60" name="Rectangle 59">
            <a:extLst>
              <a:ext uri="{FF2B5EF4-FFF2-40B4-BE49-F238E27FC236}">
                <a16:creationId xmlns:a16="http://schemas.microsoft.com/office/drawing/2014/main" id="{CA9315E5-A49A-0647-B921-2E473380A1DD}"/>
              </a:ext>
            </a:extLst>
          </p:cNvPr>
          <p:cNvSpPr/>
          <p:nvPr/>
        </p:nvSpPr>
        <p:spPr bwMode="auto">
          <a:xfrm>
            <a:off x="4198607" y="4651270"/>
            <a:ext cx="336084" cy="291533"/>
          </a:xfrm>
          <a:prstGeom prst="rect">
            <a:avLst/>
          </a:prstGeom>
          <a:solidFill>
            <a:schemeClr val="accent4">
              <a:lumMod val="7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05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7F26984-A730-B248-86D4-743A2E41957F}"/>
              </a:ext>
            </a:extLst>
          </p:cNvPr>
          <p:cNvSpPr/>
          <p:nvPr/>
        </p:nvSpPr>
        <p:spPr bwMode="auto">
          <a:xfrm>
            <a:off x="4602601" y="4651270"/>
            <a:ext cx="336084" cy="29153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7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OS Mem</a:t>
            </a:r>
          </a:p>
        </p:txBody>
      </p:sp>
    </p:spTree>
    <p:extLst>
      <p:ext uri="{BB962C8B-B14F-4D97-AF65-F5344CB8AC3E}">
        <p14:creationId xmlns:p14="http://schemas.microsoft.com/office/powerpoint/2010/main" val="70894764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5C77F-660A-43A3-8126-43A0F77E4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 Basics: Switching Processes (cont.)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3193DD4-304A-4B76-81C9-FBF787FE779B}"/>
              </a:ext>
            </a:extLst>
          </p:cNvPr>
          <p:cNvSpPr/>
          <p:nvPr/>
        </p:nvSpPr>
        <p:spPr bwMode="auto">
          <a:xfrm>
            <a:off x="487766" y="4181709"/>
            <a:ext cx="8168467" cy="1240897"/>
          </a:xfrm>
          <a:prstGeom prst="rect">
            <a:avLst/>
          </a:prstGeom>
          <a:pattFill prst="horzBrick">
            <a:fgClr>
              <a:schemeClr val="bg2">
                <a:lumMod val="40000"/>
                <a:lumOff val="60000"/>
              </a:schemeClr>
            </a:fgClr>
            <a:bgClr>
              <a:prstClr val="white"/>
            </a:bgClr>
          </a:patt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r" defTabSz="685800"/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Hardware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E4894ED-F264-49FF-B7AB-BA4E6C68158A}"/>
              </a:ext>
            </a:extLst>
          </p:cNvPr>
          <p:cNvSpPr/>
          <p:nvPr/>
        </p:nvSpPr>
        <p:spPr bwMode="auto">
          <a:xfrm>
            <a:off x="3333354" y="4261577"/>
            <a:ext cx="447840" cy="344258"/>
          </a:xfrm>
          <a:prstGeom prst="rect">
            <a:avLst/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800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PgTbl</a:t>
            </a:r>
            <a:endParaRPr lang="en-US" sz="80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  <a:p>
            <a:pPr algn="ctr"/>
            <a:r>
              <a:rPr lang="en-US" sz="8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&amp; TLB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2D33204-BC10-46FF-B132-F33C746DE9B8}"/>
              </a:ext>
            </a:extLst>
          </p:cNvPr>
          <p:cNvCxnSpPr>
            <a:cxnSpLocks/>
          </p:cNvCxnSpPr>
          <p:nvPr/>
        </p:nvCxnSpPr>
        <p:spPr bwMode="auto">
          <a:xfrm flipV="1">
            <a:off x="2941570" y="4701463"/>
            <a:ext cx="791033" cy="1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</p:spPr>
      </p:cxnSp>
      <p:sp>
        <p:nvSpPr>
          <p:cNvPr id="26" name="Can 38">
            <a:extLst>
              <a:ext uri="{FF2B5EF4-FFF2-40B4-BE49-F238E27FC236}">
                <a16:creationId xmlns:a16="http://schemas.microsoft.com/office/drawing/2014/main" id="{2D66A6BA-E078-4243-A542-4EDF0004EFC1}"/>
              </a:ext>
            </a:extLst>
          </p:cNvPr>
          <p:cNvSpPr/>
          <p:nvPr/>
        </p:nvSpPr>
        <p:spPr bwMode="auto">
          <a:xfrm>
            <a:off x="5180380" y="4259976"/>
            <a:ext cx="718415" cy="714917"/>
          </a:xfrm>
          <a:prstGeom prst="can">
            <a:avLst/>
          </a:prstGeom>
          <a:solidFill>
            <a:srgbClr val="5AAE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Storage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57205715-3232-4739-82EE-E1D9E0C153A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6084314" y="4212303"/>
            <a:ext cx="933360" cy="93336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A8A63F55-8F57-4FCF-A466-B7ABFA7D293F}"/>
              </a:ext>
            </a:extLst>
          </p:cNvPr>
          <p:cNvSpPr txBox="1"/>
          <p:nvPr/>
        </p:nvSpPr>
        <p:spPr>
          <a:xfrm>
            <a:off x="6059495" y="4203290"/>
            <a:ext cx="7377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Networks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44B237A5-A629-47CA-A0F4-6D264547B1E9}"/>
              </a:ext>
            </a:extLst>
          </p:cNvPr>
          <p:cNvCxnSpPr>
            <a:cxnSpLocks/>
            <a:endCxn id="26" idx="3"/>
          </p:cNvCxnSpPr>
          <p:nvPr/>
        </p:nvCxnSpPr>
        <p:spPr>
          <a:xfrm flipV="1">
            <a:off x="5539588" y="4974892"/>
            <a:ext cx="0" cy="219320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AC006469-8BAB-4F3E-A8D9-EB19E5DDCFD3}"/>
              </a:ext>
            </a:extLst>
          </p:cNvPr>
          <p:cNvCxnSpPr>
            <a:cxnSpLocks/>
          </p:cNvCxnSpPr>
          <p:nvPr/>
        </p:nvCxnSpPr>
        <p:spPr>
          <a:xfrm flipV="1">
            <a:off x="6444544" y="4958645"/>
            <a:ext cx="0" cy="235567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800CF464-6799-4EF1-A173-649974B69470}"/>
              </a:ext>
            </a:extLst>
          </p:cNvPr>
          <p:cNvCxnSpPr>
            <a:cxnSpLocks/>
          </p:cNvCxnSpPr>
          <p:nvPr/>
        </p:nvCxnSpPr>
        <p:spPr>
          <a:xfrm flipV="1">
            <a:off x="3219525" y="4752202"/>
            <a:ext cx="0" cy="442010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077FE5F6-6698-44C8-949A-3B1FFA12825F}"/>
              </a:ext>
            </a:extLst>
          </p:cNvPr>
          <p:cNvCxnSpPr>
            <a:cxnSpLocks/>
            <a:endCxn id="56" idx="1"/>
          </p:cNvCxnSpPr>
          <p:nvPr/>
        </p:nvCxnSpPr>
        <p:spPr>
          <a:xfrm>
            <a:off x="2941570" y="5198778"/>
            <a:ext cx="930141" cy="1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0182EB5C-4F86-416A-B81D-EA223AEB393C}"/>
              </a:ext>
            </a:extLst>
          </p:cNvPr>
          <p:cNvSpPr/>
          <p:nvPr/>
        </p:nvSpPr>
        <p:spPr bwMode="auto">
          <a:xfrm>
            <a:off x="3871711" y="5091092"/>
            <a:ext cx="767200" cy="215373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05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I/O </a:t>
            </a:r>
            <a:r>
              <a:rPr lang="en-US" sz="1050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Ctrlr</a:t>
            </a:r>
            <a:endParaRPr lang="en-US" sz="105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7CEF80FD-C99C-4106-86FD-C44623EF6D66}"/>
              </a:ext>
            </a:extLst>
          </p:cNvPr>
          <p:cNvCxnSpPr>
            <a:cxnSpLocks/>
            <a:stCxn id="56" idx="3"/>
          </p:cNvCxnSpPr>
          <p:nvPr/>
        </p:nvCxnSpPr>
        <p:spPr>
          <a:xfrm flipV="1">
            <a:off x="4638911" y="5194212"/>
            <a:ext cx="3780473" cy="0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 62">
            <a:extLst>
              <a:ext uri="{FF2B5EF4-FFF2-40B4-BE49-F238E27FC236}">
                <a16:creationId xmlns:a16="http://schemas.microsoft.com/office/drawing/2014/main" id="{CA91FAA7-997F-463D-B0E7-ECB8FF4BD25C}"/>
              </a:ext>
            </a:extLst>
          </p:cNvPr>
          <p:cNvSpPr/>
          <p:nvPr/>
        </p:nvSpPr>
        <p:spPr>
          <a:xfrm>
            <a:off x="1490747" y="3497210"/>
            <a:ext cx="7165486" cy="688255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Operating System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C42E879-B352-4CB0-9045-9528A742E94C}"/>
              </a:ext>
            </a:extLst>
          </p:cNvPr>
          <p:cNvSpPr txBox="1"/>
          <p:nvPr/>
        </p:nvSpPr>
        <p:spPr>
          <a:xfrm>
            <a:off x="686966" y="4025044"/>
            <a:ext cx="990611" cy="271330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ISA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5A925EE-1702-2345-B003-18AD2067B1A8}"/>
              </a:ext>
            </a:extLst>
          </p:cNvPr>
          <p:cNvSpPr/>
          <p:nvPr/>
        </p:nvSpPr>
        <p:spPr>
          <a:xfrm>
            <a:off x="326065" y="3297901"/>
            <a:ext cx="8562754" cy="2346252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6">
            <a:extLst>
              <a:ext uri="{FF2B5EF4-FFF2-40B4-BE49-F238E27FC236}">
                <a16:creationId xmlns:a16="http://schemas.microsoft.com/office/drawing/2014/main" id="{EA9B6AFF-D750-4502-865E-E3737510EED0}"/>
              </a:ext>
            </a:extLst>
          </p:cNvPr>
          <p:cNvSpPr/>
          <p:nvPr/>
        </p:nvSpPr>
        <p:spPr bwMode="auto">
          <a:xfrm>
            <a:off x="1671514" y="4259976"/>
            <a:ext cx="1270058" cy="61578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Processor</a:t>
            </a:r>
            <a:endParaRPr lang="en-US" sz="105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5025C03-FC2A-4CCF-8684-4F37D94D3763}"/>
              </a:ext>
            </a:extLst>
          </p:cNvPr>
          <p:cNvSpPr/>
          <p:nvPr/>
        </p:nvSpPr>
        <p:spPr bwMode="auto">
          <a:xfrm>
            <a:off x="3734271" y="4259976"/>
            <a:ext cx="1293431" cy="714917"/>
          </a:xfrm>
          <a:prstGeom prst="rect">
            <a:avLst/>
          </a:prstGeom>
          <a:solidFill>
            <a:srgbClr val="5AAE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Memory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C2174B6-519D-44F7-A8CB-C9D9304FB602}"/>
              </a:ext>
            </a:extLst>
          </p:cNvPr>
          <p:cNvGrpSpPr/>
          <p:nvPr/>
        </p:nvGrpSpPr>
        <p:grpSpPr>
          <a:xfrm>
            <a:off x="2437748" y="4584260"/>
            <a:ext cx="391862" cy="223921"/>
            <a:chOff x="3124200" y="3657600"/>
            <a:chExt cx="533400" cy="304800"/>
          </a:xfrm>
          <a:solidFill>
            <a:schemeClr val="accent4">
              <a:lumMod val="75000"/>
            </a:schemeClr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FBA6894-B008-4F1D-B22C-730173B3DFD4}"/>
                </a:ext>
              </a:extLst>
            </p:cNvPr>
            <p:cNvSpPr/>
            <p:nvPr/>
          </p:nvSpPr>
          <p:spPr bwMode="auto">
            <a:xfrm>
              <a:off x="3124200" y="3657600"/>
              <a:ext cx="533400" cy="304800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05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6B854A3-399D-4E47-BB10-B204E22F6207}"/>
                </a:ext>
              </a:extLst>
            </p:cNvPr>
            <p:cNvSpPr/>
            <p:nvPr/>
          </p:nvSpPr>
          <p:spPr bwMode="auto">
            <a:xfrm>
              <a:off x="3124200" y="3733800"/>
              <a:ext cx="533400" cy="152400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05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7AC1087D-8471-D345-94FC-7858AF2EC472}"/>
              </a:ext>
            </a:extLst>
          </p:cNvPr>
          <p:cNvSpPr/>
          <p:nvPr/>
        </p:nvSpPr>
        <p:spPr>
          <a:xfrm>
            <a:off x="1681103" y="2979875"/>
            <a:ext cx="3426837" cy="51457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Process 1</a:t>
            </a:r>
          </a:p>
          <a:p>
            <a:pPr algn="ctr"/>
            <a:endParaRPr lang="en-US" sz="900" dirty="0">
              <a:solidFill>
                <a:schemeClr val="tx1"/>
              </a:solidFill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355B21C-9EA1-A049-9ABE-B3B64A2C60C8}"/>
              </a:ext>
            </a:extLst>
          </p:cNvPr>
          <p:cNvSpPr txBox="1"/>
          <p:nvPr/>
        </p:nvSpPr>
        <p:spPr>
          <a:xfrm>
            <a:off x="1713733" y="3350609"/>
            <a:ext cx="721153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Threads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EB855EE-F675-7E4A-896C-EA2880B67F38}"/>
              </a:ext>
            </a:extLst>
          </p:cNvPr>
          <p:cNvSpPr txBox="1"/>
          <p:nvPr/>
        </p:nvSpPr>
        <p:spPr>
          <a:xfrm>
            <a:off x="2524074" y="3352098"/>
            <a:ext cx="1163325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Address Spaces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64C8E50-3175-9145-BD1F-80B400901041}"/>
              </a:ext>
            </a:extLst>
          </p:cNvPr>
          <p:cNvSpPr txBox="1"/>
          <p:nvPr/>
        </p:nvSpPr>
        <p:spPr>
          <a:xfrm>
            <a:off x="3780445" y="3351675"/>
            <a:ext cx="512517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Files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3E0B1AF-0EDA-A64A-9313-D251CEF786F3}"/>
              </a:ext>
            </a:extLst>
          </p:cNvPr>
          <p:cNvSpPr txBox="1"/>
          <p:nvPr/>
        </p:nvSpPr>
        <p:spPr>
          <a:xfrm>
            <a:off x="4390714" y="3351675"/>
            <a:ext cx="633565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Sockets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A40AD09-EC2B-B744-8DDC-0ADF30E2ECC7}"/>
              </a:ext>
            </a:extLst>
          </p:cNvPr>
          <p:cNvSpPr/>
          <p:nvPr/>
        </p:nvSpPr>
        <p:spPr>
          <a:xfrm>
            <a:off x="5230666" y="2979875"/>
            <a:ext cx="3426837" cy="514577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Process 2</a:t>
            </a:r>
          </a:p>
          <a:p>
            <a:pPr algn="ctr"/>
            <a:endParaRPr lang="en-US" sz="900" dirty="0">
              <a:solidFill>
                <a:schemeClr val="tx1"/>
              </a:solidFill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C4B88C0-47A7-0344-9287-7D9E396F5D43}"/>
              </a:ext>
            </a:extLst>
          </p:cNvPr>
          <p:cNvSpPr txBox="1"/>
          <p:nvPr/>
        </p:nvSpPr>
        <p:spPr>
          <a:xfrm>
            <a:off x="5263297" y="3350609"/>
            <a:ext cx="721153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Threads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634521B-080A-9F46-B325-7222C98B5812}"/>
              </a:ext>
            </a:extLst>
          </p:cNvPr>
          <p:cNvSpPr txBox="1"/>
          <p:nvPr/>
        </p:nvSpPr>
        <p:spPr>
          <a:xfrm>
            <a:off x="6073637" y="3352098"/>
            <a:ext cx="1163325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Address Spaces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56ADD7E-BB88-E94A-B090-5A80FEF40AD6}"/>
              </a:ext>
            </a:extLst>
          </p:cNvPr>
          <p:cNvSpPr txBox="1"/>
          <p:nvPr/>
        </p:nvSpPr>
        <p:spPr>
          <a:xfrm>
            <a:off x="7330008" y="3351676"/>
            <a:ext cx="512517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Files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B8ECBBD-5672-8D4D-8F2F-86B743CC02BF}"/>
              </a:ext>
            </a:extLst>
          </p:cNvPr>
          <p:cNvSpPr txBox="1"/>
          <p:nvPr/>
        </p:nvSpPr>
        <p:spPr>
          <a:xfrm>
            <a:off x="7940276" y="3351676"/>
            <a:ext cx="633565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Sockets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089A1278-E82C-C542-8E1E-B7630F453CE5}"/>
              </a:ext>
            </a:extLst>
          </p:cNvPr>
          <p:cNvSpPr/>
          <p:nvPr/>
        </p:nvSpPr>
        <p:spPr bwMode="auto">
          <a:xfrm>
            <a:off x="3796348" y="4651270"/>
            <a:ext cx="336084" cy="29153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05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52" name="Rectangle: Folded Corner 80">
            <a:extLst>
              <a:ext uri="{FF2B5EF4-FFF2-40B4-BE49-F238E27FC236}">
                <a16:creationId xmlns:a16="http://schemas.microsoft.com/office/drawing/2014/main" id="{F33B8928-D313-7A42-AA26-B8FAE2924CC3}"/>
              </a:ext>
            </a:extLst>
          </p:cNvPr>
          <p:cNvSpPr/>
          <p:nvPr/>
        </p:nvSpPr>
        <p:spPr>
          <a:xfrm>
            <a:off x="2639029" y="2239098"/>
            <a:ext cx="1510984" cy="808363"/>
          </a:xfrm>
          <a:prstGeom prst="foldedCorner">
            <a:avLst>
              <a:gd name="adj" fmla="val 21333"/>
            </a:avLst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Compiled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Program 1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89F8D380-1F2D-6042-BE87-2E2075CADBCA}"/>
              </a:ext>
            </a:extLst>
          </p:cNvPr>
          <p:cNvSpPr/>
          <p:nvPr/>
        </p:nvSpPr>
        <p:spPr>
          <a:xfrm>
            <a:off x="2890537" y="2760995"/>
            <a:ext cx="1007968" cy="254995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System Libs</a:t>
            </a:r>
          </a:p>
        </p:txBody>
      </p:sp>
      <p:sp>
        <p:nvSpPr>
          <p:cNvPr id="55" name="Rectangle: Folded Corner 64">
            <a:extLst>
              <a:ext uri="{FF2B5EF4-FFF2-40B4-BE49-F238E27FC236}">
                <a16:creationId xmlns:a16="http://schemas.microsoft.com/office/drawing/2014/main" id="{778184EB-8135-F24B-9151-BEAE7EB5060D}"/>
              </a:ext>
            </a:extLst>
          </p:cNvPr>
          <p:cNvSpPr/>
          <p:nvPr/>
        </p:nvSpPr>
        <p:spPr>
          <a:xfrm>
            <a:off x="6188592" y="2235773"/>
            <a:ext cx="1510984" cy="808363"/>
          </a:xfrm>
          <a:prstGeom prst="foldedCorner">
            <a:avLst>
              <a:gd name="adj" fmla="val 21333"/>
            </a:avLst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Compiled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Program 2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1938006-B845-A148-B827-1F55862BE9A0}"/>
              </a:ext>
            </a:extLst>
          </p:cNvPr>
          <p:cNvSpPr/>
          <p:nvPr/>
        </p:nvSpPr>
        <p:spPr>
          <a:xfrm>
            <a:off x="6440100" y="2760995"/>
            <a:ext cx="1007968" cy="254995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System Libs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CA9315E5-A49A-0647-B921-2E473380A1DD}"/>
              </a:ext>
            </a:extLst>
          </p:cNvPr>
          <p:cNvSpPr/>
          <p:nvPr/>
        </p:nvSpPr>
        <p:spPr bwMode="auto">
          <a:xfrm>
            <a:off x="4198607" y="4651270"/>
            <a:ext cx="336084" cy="291533"/>
          </a:xfrm>
          <a:prstGeom prst="rect">
            <a:avLst/>
          </a:prstGeom>
          <a:solidFill>
            <a:schemeClr val="accent4">
              <a:lumMod val="7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05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7F26984-A730-B248-86D4-743A2E41957F}"/>
              </a:ext>
            </a:extLst>
          </p:cNvPr>
          <p:cNvSpPr/>
          <p:nvPr/>
        </p:nvSpPr>
        <p:spPr bwMode="auto">
          <a:xfrm>
            <a:off x="4602601" y="4651270"/>
            <a:ext cx="336084" cy="29153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7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OS Mem</a:t>
            </a:r>
          </a:p>
        </p:txBody>
      </p:sp>
      <p:cxnSp>
        <p:nvCxnSpPr>
          <p:cNvPr id="17" name="Curved Connector 54">
            <a:extLst>
              <a:ext uri="{FF2B5EF4-FFF2-40B4-BE49-F238E27FC236}">
                <a16:creationId xmlns:a16="http://schemas.microsoft.com/office/drawing/2014/main" id="{1C7D6572-FBEF-45D3-B9EB-4A6924279104}"/>
              </a:ext>
            </a:extLst>
          </p:cNvPr>
          <p:cNvCxnSpPr>
            <a:cxnSpLocks/>
          </p:cNvCxnSpPr>
          <p:nvPr/>
        </p:nvCxnSpPr>
        <p:spPr bwMode="auto">
          <a:xfrm>
            <a:off x="2698991" y="4695798"/>
            <a:ext cx="1593971" cy="112383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22225" cap="flat" cmpd="sng" algn="ctr">
            <a:solidFill>
              <a:schemeClr val="tx1"/>
            </a:solidFill>
            <a:prstDash val="solid"/>
            <a:round/>
            <a:headEnd type="triangle" w="sm" len="sm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296958163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5C77F-660A-43A3-8126-43A0F77E4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 Basics: Protection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3193DD4-304A-4B76-81C9-FBF787FE779B}"/>
              </a:ext>
            </a:extLst>
          </p:cNvPr>
          <p:cNvSpPr/>
          <p:nvPr/>
        </p:nvSpPr>
        <p:spPr bwMode="auto">
          <a:xfrm>
            <a:off x="487766" y="4181709"/>
            <a:ext cx="8168467" cy="1240897"/>
          </a:xfrm>
          <a:prstGeom prst="rect">
            <a:avLst/>
          </a:prstGeom>
          <a:pattFill prst="horzBrick">
            <a:fgClr>
              <a:schemeClr val="bg2">
                <a:lumMod val="40000"/>
                <a:lumOff val="60000"/>
              </a:schemeClr>
            </a:fgClr>
            <a:bgClr>
              <a:prstClr val="white"/>
            </a:bgClr>
          </a:patt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r" defTabSz="685800"/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Hardware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E4894ED-F264-49FF-B7AB-BA4E6C68158A}"/>
              </a:ext>
            </a:extLst>
          </p:cNvPr>
          <p:cNvSpPr/>
          <p:nvPr/>
        </p:nvSpPr>
        <p:spPr bwMode="auto">
          <a:xfrm>
            <a:off x="3333354" y="4261577"/>
            <a:ext cx="447840" cy="344258"/>
          </a:xfrm>
          <a:prstGeom prst="rect">
            <a:avLst/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800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PgTbl</a:t>
            </a:r>
            <a:endParaRPr lang="en-US" sz="80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  <a:p>
            <a:pPr algn="ctr"/>
            <a:r>
              <a:rPr lang="en-US" sz="8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&amp; TLB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2D33204-BC10-46FF-B132-F33C746DE9B8}"/>
              </a:ext>
            </a:extLst>
          </p:cNvPr>
          <p:cNvCxnSpPr>
            <a:cxnSpLocks/>
          </p:cNvCxnSpPr>
          <p:nvPr/>
        </p:nvCxnSpPr>
        <p:spPr bwMode="auto">
          <a:xfrm flipV="1">
            <a:off x="2941570" y="4701463"/>
            <a:ext cx="791033" cy="1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</p:spPr>
      </p:cxnSp>
      <p:sp>
        <p:nvSpPr>
          <p:cNvPr id="26" name="Can 38">
            <a:extLst>
              <a:ext uri="{FF2B5EF4-FFF2-40B4-BE49-F238E27FC236}">
                <a16:creationId xmlns:a16="http://schemas.microsoft.com/office/drawing/2014/main" id="{2D66A6BA-E078-4243-A542-4EDF0004EFC1}"/>
              </a:ext>
            </a:extLst>
          </p:cNvPr>
          <p:cNvSpPr/>
          <p:nvPr/>
        </p:nvSpPr>
        <p:spPr bwMode="auto">
          <a:xfrm>
            <a:off x="5180380" y="4259976"/>
            <a:ext cx="718415" cy="714917"/>
          </a:xfrm>
          <a:prstGeom prst="can">
            <a:avLst/>
          </a:prstGeom>
          <a:solidFill>
            <a:srgbClr val="5AAE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Storage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57205715-3232-4739-82EE-E1D9E0C153A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6084314" y="4212303"/>
            <a:ext cx="933360" cy="93336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A8A63F55-8F57-4FCF-A466-B7ABFA7D293F}"/>
              </a:ext>
            </a:extLst>
          </p:cNvPr>
          <p:cNvSpPr txBox="1"/>
          <p:nvPr/>
        </p:nvSpPr>
        <p:spPr>
          <a:xfrm>
            <a:off x="6059495" y="4203290"/>
            <a:ext cx="7377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Networks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44B237A5-A629-47CA-A0F4-6D264547B1E9}"/>
              </a:ext>
            </a:extLst>
          </p:cNvPr>
          <p:cNvCxnSpPr>
            <a:cxnSpLocks/>
            <a:endCxn id="26" idx="3"/>
          </p:cNvCxnSpPr>
          <p:nvPr/>
        </p:nvCxnSpPr>
        <p:spPr>
          <a:xfrm flipV="1">
            <a:off x="5539588" y="4974892"/>
            <a:ext cx="0" cy="219320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AC006469-8BAB-4F3E-A8D9-EB19E5DDCFD3}"/>
              </a:ext>
            </a:extLst>
          </p:cNvPr>
          <p:cNvCxnSpPr>
            <a:cxnSpLocks/>
          </p:cNvCxnSpPr>
          <p:nvPr/>
        </p:nvCxnSpPr>
        <p:spPr>
          <a:xfrm flipV="1">
            <a:off x="6444544" y="4958645"/>
            <a:ext cx="0" cy="235567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800CF464-6799-4EF1-A173-649974B69470}"/>
              </a:ext>
            </a:extLst>
          </p:cNvPr>
          <p:cNvCxnSpPr>
            <a:cxnSpLocks/>
          </p:cNvCxnSpPr>
          <p:nvPr/>
        </p:nvCxnSpPr>
        <p:spPr>
          <a:xfrm flipV="1">
            <a:off x="3219525" y="4752202"/>
            <a:ext cx="0" cy="442010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077FE5F6-6698-44C8-949A-3B1FFA12825F}"/>
              </a:ext>
            </a:extLst>
          </p:cNvPr>
          <p:cNvCxnSpPr>
            <a:cxnSpLocks/>
            <a:endCxn id="56" idx="1"/>
          </p:cNvCxnSpPr>
          <p:nvPr/>
        </p:nvCxnSpPr>
        <p:spPr>
          <a:xfrm>
            <a:off x="2941570" y="5198778"/>
            <a:ext cx="930141" cy="1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0182EB5C-4F86-416A-B81D-EA223AEB393C}"/>
              </a:ext>
            </a:extLst>
          </p:cNvPr>
          <p:cNvSpPr/>
          <p:nvPr/>
        </p:nvSpPr>
        <p:spPr bwMode="auto">
          <a:xfrm>
            <a:off x="3871711" y="5091092"/>
            <a:ext cx="767200" cy="215373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05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I/O </a:t>
            </a:r>
            <a:r>
              <a:rPr lang="en-US" sz="1050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Ctrlr</a:t>
            </a:r>
            <a:endParaRPr lang="en-US" sz="105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7CEF80FD-C99C-4106-86FD-C44623EF6D66}"/>
              </a:ext>
            </a:extLst>
          </p:cNvPr>
          <p:cNvCxnSpPr>
            <a:cxnSpLocks/>
            <a:stCxn id="56" idx="3"/>
          </p:cNvCxnSpPr>
          <p:nvPr/>
        </p:nvCxnSpPr>
        <p:spPr>
          <a:xfrm flipV="1">
            <a:off x="4638911" y="5194212"/>
            <a:ext cx="3780473" cy="0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 62">
            <a:extLst>
              <a:ext uri="{FF2B5EF4-FFF2-40B4-BE49-F238E27FC236}">
                <a16:creationId xmlns:a16="http://schemas.microsoft.com/office/drawing/2014/main" id="{CA91FAA7-997F-463D-B0E7-ECB8FF4BD25C}"/>
              </a:ext>
            </a:extLst>
          </p:cNvPr>
          <p:cNvSpPr/>
          <p:nvPr/>
        </p:nvSpPr>
        <p:spPr>
          <a:xfrm>
            <a:off x="1490747" y="3497210"/>
            <a:ext cx="7165486" cy="688255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Operating System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C42E879-B352-4CB0-9045-9528A742E94C}"/>
              </a:ext>
            </a:extLst>
          </p:cNvPr>
          <p:cNvSpPr txBox="1"/>
          <p:nvPr/>
        </p:nvSpPr>
        <p:spPr>
          <a:xfrm>
            <a:off x="686966" y="4025044"/>
            <a:ext cx="990611" cy="271330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ISA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5A925EE-1702-2345-B003-18AD2067B1A8}"/>
              </a:ext>
            </a:extLst>
          </p:cNvPr>
          <p:cNvSpPr/>
          <p:nvPr/>
        </p:nvSpPr>
        <p:spPr>
          <a:xfrm>
            <a:off x="326065" y="3297901"/>
            <a:ext cx="8555665" cy="2346252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6">
            <a:extLst>
              <a:ext uri="{FF2B5EF4-FFF2-40B4-BE49-F238E27FC236}">
                <a16:creationId xmlns:a16="http://schemas.microsoft.com/office/drawing/2014/main" id="{EA9B6AFF-D750-4502-865E-E3737510EED0}"/>
              </a:ext>
            </a:extLst>
          </p:cNvPr>
          <p:cNvSpPr/>
          <p:nvPr/>
        </p:nvSpPr>
        <p:spPr bwMode="auto">
          <a:xfrm>
            <a:off x="1671514" y="4259976"/>
            <a:ext cx="1270058" cy="61578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Processor</a:t>
            </a:r>
            <a:endParaRPr lang="en-US" sz="105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5025C03-FC2A-4CCF-8684-4F37D94D3763}"/>
              </a:ext>
            </a:extLst>
          </p:cNvPr>
          <p:cNvSpPr/>
          <p:nvPr/>
        </p:nvSpPr>
        <p:spPr bwMode="auto">
          <a:xfrm>
            <a:off x="3734271" y="4259976"/>
            <a:ext cx="1293431" cy="714917"/>
          </a:xfrm>
          <a:prstGeom prst="rect">
            <a:avLst/>
          </a:prstGeom>
          <a:solidFill>
            <a:srgbClr val="5AAE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Memory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C2174B6-519D-44F7-A8CB-C9D9304FB602}"/>
              </a:ext>
            </a:extLst>
          </p:cNvPr>
          <p:cNvGrpSpPr/>
          <p:nvPr/>
        </p:nvGrpSpPr>
        <p:grpSpPr>
          <a:xfrm>
            <a:off x="2437748" y="4584260"/>
            <a:ext cx="391862" cy="223921"/>
            <a:chOff x="3124200" y="3657600"/>
            <a:chExt cx="533400" cy="304800"/>
          </a:xfrm>
          <a:solidFill>
            <a:schemeClr val="accent4">
              <a:lumMod val="75000"/>
            </a:schemeClr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FBA6894-B008-4F1D-B22C-730173B3DFD4}"/>
                </a:ext>
              </a:extLst>
            </p:cNvPr>
            <p:cNvSpPr/>
            <p:nvPr/>
          </p:nvSpPr>
          <p:spPr bwMode="auto">
            <a:xfrm>
              <a:off x="3124200" y="3657600"/>
              <a:ext cx="533400" cy="304800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05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6B854A3-399D-4E47-BB10-B204E22F6207}"/>
                </a:ext>
              </a:extLst>
            </p:cNvPr>
            <p:cNvSpPr/>
            <p:nvPr/>
          </p:nvSpPr>
          <p:spPr bwMode="auto">
            <a:xfrm>
              <a:off x="3124200" y="3733800"/>
              <a:ext cx="533400" cy="152400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05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</p:grpSp>
      <p:sp>
        <p:nvSpPr>
          <p:cNvPr id="58" name="Rectangle 57">
            <a:extLst>
              <a:ext uri="{FF2B5EF4-FFF2-40B4-BE49-F238E27FC236}">
                <a16:creationId xmlns:a16="http://schemas.microsoft.com/office/drawing/2014/main" id="{089A1278-E82C-C542-8E1E-B7630F453CE5}"/>
              </a:ext>
            </a:extLst>
          </p:cNvPr>
          <p:cNvSpPr/>
          <p:nvPr/>
        </p:nvSpPr>
        <p:spPr bwMode="auto">
          <a:xfrm>
            <a:off x="3796348" y="4651270"/>
            <a:ext cx="336084" cy="29153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05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CA9315E5-A49A-0647-B921-2E473380A1DD}"/>
              </a:ext>
            </a:extLst>
          </p:cNvPr>
          <p:cNvSpPr/>
          <p:nvPr/>
        </p:nvSpPr>
        <p:spPr bwMode="auto">
          <a:xfrm>
            <a:off x="4198607" y="4651270"/>
            <a:ext cx="336084" cy="291533"/>
          </a:xfrm>
          <a:prstGeom prst="rect">
            <a:avLst/>
          </a:prstGeom>
          <a:solidFill>
            <a:schemeClr val="accent4">
              <a:lumMod val="7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05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7F26984-A730-B248-86D4-743A2E41957F}"/>
              </a:ext>
            </a:extLst>
          </p:cNvPr>
          <p:cNvSpPr/>
          <p:nvPr/>
        </p:nvSpPr>
        <p:spPr bwMode="auto">
          <a:xfrm>
            <a:off x="4602601" y="4651270"/>
            <a:ext cx="336084" cy="29153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7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OS Mem</a:t>
            </a:r>
          </a:p>
        </p:txBody>
      </p:sp>
      <p:cxnSp>
        <p:nvCxnSpPr>
          <p:cNvPr id="17" name="Curved Connector 54">
            <a:extLst>
              <a:ext uri="{FF2B5EF4-FFF2-40B4-BE49-F238E27FC236}">
                <a16:creationId xmlns:a16="http://schemas.microsoft.com/office/drawing/2014/main" id="{1C7D6572-FBEF-45D3-B9EB-4A6924279104}"/>
              </a:ext>
            </a:extLst>
          </p:cNvPr>
          <p:cNvCxnSpPr>
            <a:cxnSpLocks/>
          </p:cNvCxnSpPr>
          <p:nvPr/>
        </p:nvCxnSpPr>
        <p:spPr bwMode="auto">
          <a:xfrm>
            <a:off x="2698991" y="4695798"/>
            <a:ext cx="1593971" cy="112383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22225" cap="flat" cmpd="sng" algn="ctr">
            <a:solidFill>
              <a:schemeClr val="tx1"/>
            </a:solidFill>
            <a:prstDash val="solid"/>
            <a:round/>
            <a:headEnd type="triangle" w="sm" len="sm"/>
            <a:tailEnd type="triangle"/>
          </a:ln>
          <a:effectLst/>
        </p:spPr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BB74C260-8DCB-B949-B8BA-2EB8F3BD6050}"/>
              </a:ext>
            </a:extLst>
          </p:cNvPr>
          <p:cNvSpPr/>
          <p:nvPr/>
        </p:nvSpPr>
        <p:spPr>
          <a:xfrm>
            <a:off x="1490747" y="3485999"/>
            <a:ext cx="7165486" cy="688255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Operating System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AC1087D-8471-D345-94FC-7858AF2EC472}"/>
              </a:ext>
            </a:extLst>
          </p:cNvPr>
          <p:cNvSpPr/>
          <p:nvPr/>
        </p:nvSpPr>
        <p:spPr>
          <a:xfrm>
            <a:off x="1681103" y="2979875"/>
            <a:ext cx="3426837" cy="51457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Process 1</a:t>
            </a:r>
          </a:p>
          <a:p>
            <a:pPr algn="ctr"/>
            <a:endParaRPr lang="en-US" sz="900" dirty="0">
              <a:solidFill>
                <a:schemeClr val="tx1"/>
              </a:solidFill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355B21C-9EA1-A049-9ABE-B3B64A2C60C8}"/>
              </a:ext>
            </a:extLst>
          </p:cNvPr>
          <p:cNvSpPr txBox="1"/>
          <p:nvPr/>
        </p:nvSpPr>
        <p:spPr>
          <a:xfrm>
            <a:off x="1713733" y="3350609"/>
            <a:ext cx="721153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Threads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EB855EE-F675-7E4A-896C-EA2880B67F38}"/>
              </a:ext>
            </a:extLst>
          </p:cNvPr>
          <p:cNvSpPr txBox="1"/>
          <p:nvPr/>
        </p:nvSpPr>
        <p:spPr>
          <a:xfrm>
            <a:off x="2524074" y="3352098"/>
            <a:ext cx="1163325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Address Spaces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64C8E50-3175-9145-BD1F-80B400901041}"/>
              </a:ext>
            </a:extLst>
          </p:cNvPr>
          <p:cNvSpPr txBox="1"/>
          <p:nvPr/>
        </p:nvSpPr>
        <p:spPr>
          <a:xfrm>
            <a:off x="3780445" y="3351675"/>
            <a:ext cx="512517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Files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3E0B1AF-0EDA-A64A-9313-D251CEF786F3}"/>
              </a:ext>
            </a:extLst>
          </p:cNvPr>
          <p:cNvSpPr txBox="1"/>
          <p:nvPr/>
        </p:nvSpPr>
        <p:spPr>
          <a:xfrm>
            <a:off x="4390714" y="3351675"/>
            <a:ext cx="633565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Sockets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A40AD09-EC2B-B744-8DDC-0ADF30E2ECC7}"/>
              </a:ext>
            </a:extLst>
          </p:cNvPr>
          <p:cNvSpPr/>
          <p:nvPr/>
        </p:nvSpPr>
        <p:spPr>
          <a:xfrm>
            <a:off x="5230666" y="2979875"/>
            <a:ext cx="3426837" cy="514577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Process 2</a:t>
            </a:r>
          </a:p>
          <a:p>
            <a:pPr algn="ctr"/>
            <a:endParaRPr lang="en-US" sz="900" dirty="0">
              <a:solidFill>
                <a:schemeClr val="tx1"/>
              </a:solidFill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C4B88C0-47A7-0344-9287-7D9E396F5D43}"/>
              </a:ext>
            </a:extLst>
          </p:cNvPr>
          <p:cNvSpPr txBox="1"/>
          <p:nvPr/>
        </p:nvSpPr>
        <p:spPr>
          <a:xfrm>
            <a:off x="5263297" y="3350609"/>
            <a:ext cx="721153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Threads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634521B-080A-9F46-B325-7222C98B5812}"/>
              </a:ext>
            </a:extLst>
          </p:cNvPr>
          <p:cNvSpPr txBox="1"/>
          <p:nvPr/>
        </p:nvSpPr>
        <p:spPr>
          <a:xfrm>
            <a:off x="6073637" y="3352098"/>
            <a:ext cx="1163325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Address Spaces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56ADD7E-BB88-E94A-B090-5A80FEF40AD6}"/>
              </a:ext>
            </a:extLst>
          </p:cNvPr>
          <p:cNvSpPr txBox="1"/>
          <p:nvPr/>
        </p:nvSpPr>
        <p:spPr>
          <a:xfrm>
            <a:off x="7330008" y="3351676"/>
            <a:ext cx="512517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Files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B8ECBBD-5672-8D4D-8F2F-86B743CC02BF}"/>
              </a:ext>
            </a:extLst>
          </p:cNvPr>
          <p:cNvSpPr txBox="1"/>
          <p:nvPr/>
        </p:nvSpPr>
        <p:spPr>
          <a:xfrm>
            <a:off x="7940276" y="3351676"/>
            <a:ext cx="633565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Sockets</a:t>
            </a:r>
          </a:p>
        </p:txBody>
      </p:sp>
      <p:sp>
        <p:nvSpPr>
          <p:cNvPr id="52" name="Rectangle: Folded Corner 80">
            <a:extLst>
              <a:ext uri="{FF2B5EF4-FFF2-40B4-BE49-F238E27FC236}">
                <a16:creationId xmlns:a16="http://schemas.microsoft.com/office/drawing/2014/main" id="{F33B8928-D313-7A42-AA26-B8FAE2924CC3}"/>
              </a:ext>
            </a:extLst>
          </p:cNvPr>
          <p:cNvSpPr/>
          <p:nvPr/>
        </p:nvSpPr>
        <p:spPr>
          <a:xfrm>
            <a:off x="2639029" y="2239098"/>
            <a:ext cx="1510984" cy="808363"/>
          </a:xfrm>
          <a:prstGeom prst="foldedCorner">
            <a:avLst>
              <a:gd name="adj" fmla="val 21333"/>
            </a:avLst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Compiled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Program 1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89F8D380-1F2D-6042-BE87-2E2075CADBCA}"/>
              </a:ext>
            </a:extLst>
          </p:cNvPr>
          <p:cNvSpPr/>
          <p:nvPr/>
        </p:nvSpPr>
        <p:spPr>
          <a:xfrm>
            <a:off x="2890537" y="2760995"/>
            <a:ext cx="1007968" cy="254995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System Libs</a:t>
            </a:r>
          </a:p>
        </p:txBody>
      </p:sp>
      <p:sp>
        <p:nvSpPr>
          <p:cNvPr id="55" name="Rectangle: Folded Corner 64">
            <a:extLst>
              <a:ext uri="{FF2B5EF4-FFF2-40B4-BE49-F238E27FC236}">
                <a16:creationId xmlns:a16="http://schemas.microsoft.com/office/drawing/2014/main" id="{778184EB-8135-F24B-9151-BEAE7EB5060D}"/>
              </a:ext>
            </a:extLst>
          </p:cNvPr>
          <p:cNvSpPr/>
          <p:nvPr/>
        </p:nvSpPr>
        <p:spPr>
          <a:xfrm>
            <a:off x="6188592" y="2235773"/>
            <a:ext cx="1510984" cy="808363"/>
          </a:xfrm>
          <a:prstGeom prst="foldedCorner">
            <a:avLst>
              <a:gd name="adj" fmla="val 21333"/>
            </a:avLst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Compiled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Program 2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1938006-B845-A148-B827-1F55862BE9A0}"/>
              </a:ext>
            </a:extLst>
          </p:cNvPr>
          <p:cNvSpPr/>
          <p:nvPr/>
        </p:nvSpPr>
        <p:spPr>
          <a:xfrm>
            <a:off x="6440100" y="2760995"/>
            <a:ext cx="1007968" cy="254995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System Libs</a:t>
            </a: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454159B4-2A5A-1942-8A20-60D9D7D5B851}"/>
              </a:ext>
            </a:extLst>
          </p:cNvPr>
          <p:cNvCxnSpPr>
            <a:cxnSpLocks/>
            <a:endCxn id="58" idx="0"/>
          </p:cNvCxnSpPr>
          <p:nvPr/>
        </p:nvCxnSpPr>
        <p:spPr>
          <a:xfrm flipH="1">
            <a:off x="3964390" y="3203944"/>
            <a:ext cx="2475710" cy="1447326"/>
          </a:xfrm>
          <a:prstGeom prst="straightConnector1">
            <a:avLst/>
          </a:prstGeom>
          <a:ln w="50800" cmpd="tri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B0C3E8B6-0E94-E745-8324-168344E07F0B}"/>
              </a:ext>
            </a:extLst>
          </p:cNvPr>
          <p:cNvCxnSpPr>
            <a:cxnSpLocks/>
            <a:endCxn id="61" idx="0"/>
          </p:cNvCxnSpPr>
          <p:nvPr/>
        </p:nvCxnSpPr>
        <p:spPr>
          <a:xfrm flipH="1">
            <a:off x="4770643" y="3297901"/>
            <a:ext cx="1815661" cy="1353369"/>
          </a:xfrm>
          <a:prstGeom prst="straightConnector1">
            <a:avLst/>
          </a:prstGeom>
          <a:ln w="50800" cmpd="tri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BDBB79B9-8213-674A-8645-02817CC07177}"/>
              </a:ext>
            </a:extLst>
          </p:cNvPr>
          <p:cNvCxnSpPr>
            <a:cxnSpLocks/>
          </p:cNvCxnSpPr>
          <p:nvPr/>
        </p:nvCxnSpPr>
        <p:spPr>
          <a:xfrm flipH="1">
            <a:off x="5539588" y="3297901"/>
            <a:ext cx="1279427" cy="1342339"/>
          </a:xfrm>
          <a:prstGeom prst="straightConnector1">
            <a:avLst/>
          </a:prstGeom>
          <a:ln w="50800" cmpd="tri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Speech Bubble: Rectangle with Corners Rounded 13">
            <a:extLst>
              <a:ext uri="{FF2B5EF4-FFF2-40B4-BE49-F238E27FC236}">
                <a16:creationId xmlns:a16="http://schemas.microsoft.com/office/drawing/2014/main" id="{1F793B8D-D8AE-804C-B999-F8E2D6C91BD2}"/>
              </a:ext>
            </a:extLst>
          </p:cNvPr>
          <p:cNvSpPr/>
          <p:nvPr/>
        </p:nvSpPr>
        <p:spPr>
          <a:xfrm>
            <a:off x="4240116" y="1429718"/>
            <a:ext cx="1658679" cy="875914"/>
          </a:xfrm>
          <a:prstGeom prst="wedgeRoundRectCallout">
            <a:avLst>
              <a:gd name="adj1" fmla="val 49302"/>
              <a:gd name="adj2" fmla="val 223968"/>
              <a:gd name="adj3" fmla="val 16667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200" dirty="0">
                <a:latin typeface="Consolas" panose="020B0609020204030204" pitchFamily="49" charset="0"/>
              </a:rPr>
              <a:t>Segmentation fault (core dumped)</a:t>
            </a:r>
          </a:p>
        </p:txBody>
      </p:sp>
      <p:sp>
        <p:nvSpPr>
          <p:cNvPr id="70" name="Multiplication Sign 6">
            <a:extLst>
              <a:ext uri="{FF2B5EF4-FFF2-40B4-BE49-F238E27FC236}">
                <a16:creationId xmlns:a16="http://schemas.microsoft.com/office/drawing/2014/main" id="{767DD7E9-238E-AA41-9637-898F8A33D3CD}"/>
              </a:ext>
            </a:extLst>
          </p:cNvPr>
          <p:cNvSpPr/>
          <p:nvPr/>
        </p:nvSpPr>
        <p:spPr>
          <a:xfrm>
            <a:off x="5637997" y="1334113"/>
            <a:ext cx="2577644" cy="2577644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520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 animBg="1"/>
      <p:bldP spid="69" grpId="0" animBg="1"/>
      <p:bldP spid="70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C79C7B-540E-47BF-80E6-833652732F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 Basics: Protection (cont.)</a:t>
            </a:r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170E9475-0514-6645-912E-12BEF1A8FD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38067" y="2630663"/>
            <a:ext cx="2577282" cy="2867025"/>
          </a:xfrm>
        </p:spPr>
        <p:txBody>
          <a:bodyPr/>
          <a:lstStyle/>
          <a:p>
            <a:r>
              <a:rPr lang="en-US" sz="1800" dirty="0"/>
              <a:t>OS isolates processes from each other</a:t>
            </a:r>
            <a:br>
              <a:rPr lang="en-US" sz="1800" dirty="0"/>
            </a:br>
            <a:endParaRPr lang="en-US" sz="1800" dirty="0"/>
          </a:p>
          <a:p>
            <a:r>
              <a:rPr lang="en-US" sz="1800" dirty="0"/>
              <a:t>OS isolates itself from other processes</a:t>
            </a:r>
          </a:p>
          <a:p>
            <a:endParaRPr lang="en-US" sz="1800" dirty="0"/>
          </a:p>
          <a:p>
            <a:r>
              <a:rPr lang="en-US" sz="1800" dirty="0"/>
              <a:t>… even though they run on the same HW!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A53B99E-1B81-4494-AF3F-20A5844B930F}"/>
              </a:ext>
            </a:extLst>
          </p:cNvPr>
          <p:cNvSpPr/>
          <p:nvPr/>
        </p:nvSpPr>
        <p:spPr bwMode="auto">
          <a:xfrm>
            <a:off x="576593" y="2630663"/>
            <a:ext cx="5029200" cy="2867025"/>
          </a:xfrm>
          <a:prstGeom prst="rect">
            <a:avLst/>
          </a:prstGeom>
          <a:pattFill prst="horzBrick">
            <a:fgClr>
              <a:schemeClr val="bg2">
                <a:lumMod val="40000"/>
                <a:lumOff val="60000"/>
              </a:schemeClr>
            </a:fgClr>
            <a:bgClr>
              <a:prstClr val="white"/>
            </a:bgClr>
          </a:patt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05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9EE30BA-81E5-4EDA-B0FE-308380E49D11}"/>
              </a:ext>
            </a:extLst>
          </p:cNvPr>
          <p:cNvCxnSpPr>
            <a:stCxn id="11" idx="3"/>
          </p:cNvCxnSpPr>
          <p:nvPr/>
        </p:nvCxnSpPr>
        <p:spPr bwMode="auto">
          <a:xfrm flipV="1">
            <a:off x="2291093" y="3565276"/>
            <a:ext cx="685800" cy="8363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</p:spPr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9275DEE-4BC1-4DDF-A6AC-C60E35601B6A}"/>
              </a:ext>
            </a:extLst>
          </p:cNvPr>
          <p:cNvCxnSpPr/>
          <p:nvPr/>
        </p:nvCxnSpPr>
        <p:spPr bwMode="auto">
          <a:xfrm>
            <a:off x="2576843" y="3545063"/>
            <a:ext cx="0" cy="51435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</p:spPr>
      </p:cxnSp>
      <p:sp>
        <p:nvSpPr>
          <p:cNvPr id="9" name="Can 38">
            <a:extLst>
              <a:ext uri="{FF2B5EF4-FFF2-40B4-BE49-F238E27FC236}">
                <a16:creationId xmlns:a16="http://schemas.microsoft.com/office/drawing/2014/main" id="{F931CDB6-7A54-411C-85D3-C83026204322}"/>
              </a:ext>
            </a:extLst>
          </p:cNvPr>
          <p:cNvSpPr/>
          <p:nvPr/>
        </p:nvSpPr>
        <p:spPr bwMode="auto">
          <a:xfrm>
            <a:off x="1205243" y="4288013"/>
            <a:ext cx="857250" cy="971550"/>
          </a:xfrm>
          <a:prstGeom prst="can">
            <a:avLst/>
          </a:prstGeom>
          <a:solidFill>
            <a:srgbClr val="5AAE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Storage</a:t>
            </a:r>
            <a:endParaRPr lang="en-US" sz="105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11" name="Rounded Rectangle 6">
            <a:extLst>
              <a:ext uri="{FF2B5EF4-FFF2-40B4-BE49-F238E27FC236}">
                <a16:creationId xmlns:a16="http://schemas.microsoft.com/office/drawing/2014/main" id="{73EA3BF9-2DFB-45FE-9506-BB19DF8C5A11}"/>
              </a:ext>
            </a:extLst>
          </p:cNvPr>
          <p:cNvSpPr/>
          <p:nvPr/>
        </p:nvSpPr>
        <p:spPr bwMode="auto">
          <a:xfrm>
            <a:off x="1090943" y="3259313"/>
            <a:ext cx="1200150" cy="62865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05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Processor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8B724A-5F8E-4271-9E5E-1A90A4EDC9D8}"/>
              </a:ext>
            </a:extLst>
          </p:cNvPr>
          <p:cNvSpPr/>
          <p:nvPr/>
        </p:nvSpPr>
        <p:spPr bwMode="auto">
          <a:xfrm>
            <a:off x="1719593" y="2516363"/>
            <a:ext cx="3429000" cy="114300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05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818A1D-0774-4E2E-B2C2-A1AE60B5F59F}"/>
              </a:ext>
            </a:extLst>
          </p:cNvPr>
          <p:cNvSpPr txBox="1"/>
          <p:nvPr/>
        </p:nvSpPr>
        <p:spPr>
          <a:xfrm>
            <a:off x="2348242" y="2287763"/>
            <a:ext cx="18441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OS Hardware Virtualization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C7D1D8C-9A58-4B86-AA62-808D4497E6E9}"/>
              </a:ext>
            </a:extLst>
          </p:cNvPr>
          <p:cNvSpPr/>
          <p:nvPr/>
        </p:nvSpPr>
        <p:spPr>
          <a:xfrm>
            <a:off x="576593" y="2630663"/>
            <a:ext cx="79060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Hardware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6E49782-3C7E-4A2F-8C69-EF30E404E2F8}"/>
              </a:ext>
            </a:extLst>
          </p:cNvPr>
          <p:cNvSpPr/>
          <p:nvPr/>
        </p:nvSpPr>
        <p:spPr>
          <a:xfrm>
            <a:off x="576592" y="2344913"/>
            <a:ext cx="72327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Software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D53F5D6-0363-47AD-87A6-F1F9E92216DF}"/>
              </a:ext>
            </a:extLst>
          </p:cNvPr>
          <p:cNvSpPr/>
          <p:nvPr/>
        </p:nvSpPr>
        <p:spPr bwMode="auto">
          <a:xfrm>
            <a:off x="2976893" y="2687813"/>
            <a:ext cx="1314450" cy="1257300"/>
          </a:xfrm>
          <a:prstGeom prst="rect">
            <a:avLst/>
          </a:prstGeom>
          <a:solidFill>
            <a:srgbClr val="5AAE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05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Memory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BF36F96-6A2C-4201-8DFF-E279883EE5E5}"/>
              </a:ext>
            </a:extLst>
          </p:cNvPr>
          <p:cNvSpPr txBox="1"/>
          <p:nvPr/>
        </p:nvSpPr>
        <p:spPr>
          <a:xfrm>
            <a:off x="1968396" y="1995385"/>
            <a:ext cx="764953" cy="27699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Process 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7DBA43E-DF7C-4D3C-B70C-D2D06A4934B5}"/>
              </a:ext>
            </a:extLst>
          </p:cNvPr>
          <p:cNvSpPr txBox="1"/>
          <p:nvPr/>
        </p:nvSpPr>
        <p:spPr>
          <a:xfrm>
            <a:off x="1374121" y="2573513"/>
            <a:ext cx="493973" cy="215444"/>
          </a:xfrm>
          <a:prstGeom prst="rect">
            <a:avLst/>
          </a:prstGeom>
          <a:solidFill>
            <a:srgbClr val="EFE683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ISA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71B7B07-C2C7-4DFD-8E78-B7F2B12E79E1}"/>
              </a:ext>
            </a:extLst>
          </p:cNvPr>
          <p:cNvGrpSpPr/>
          <p:nvPr/>
        </p:nvGrpSpPr>
        <p:grpSpPr>
          <a:xfrm>
            <a:off x="1776743" y="3602213"/>
            <a:ext cx="400050" cy="228600"/>
            <a:chOff x="3124200" y="3657600"/>
            <a:chExt cx="533400" cy="304800"/>
          </a:xfrm>
          <a:solidFill>
            <a:schemeClr val="accent4">
              <a:lumMod val="60000"/>
              <a:lumOff val="40000"/>
            </a:schemeClr>
          </a:solidFill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2BE7592F-8692-459A-87BD-175BF63741CB}"/>
                </a:ext>
              </a:extLst>
            </p:cNvPr>
            <p:cNvSpPr/>
            <p:nvPr/>
          </p:nvSpPr>
          <p:spPr bwMode="auto">
            <a:xfrm>
              <a:off x="3124200" y="3657600"/>
              <a:ext cx="533400" cy="304800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05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45B552A2-E623-4298-9D2C-E8DA7CFA0619}"/>
                </a:ext>
              </a:extLst>
            </p:cNvPr>
            <p:cNvSpPr/>
            <p:nvPr/>
          </p:nvSpPr>
          <p:spPr bwMode="auto">
            <a:xfrm>
              <a:off x="3124200" y="3733800"/>
              <a:ext cx="533400" cy="152400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05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570BE518-A41A-44C8-BE5B-384793DEB01A}"/>
              </a:ext>
            </a:extLst>
          </p:cNvPr>
          <p:cNvSpPr/>
          <p:nvPr/>
        </p:nvSpPr>
        <p:spPr bwMode="auto">
          <a:xfrm>
            <a:off x="3034043" y="3030713"/>
            <a:ext cx="628650" cy="51435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05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1CDF013-B14B-4959-AB17-68E3D9F1B2A5}"/>
              </a:ext>
            </a:extLst>
          </p:cNvPr>
          <p:cNvSpPr/>
          <p:nvPr/>
        </p:nvSpPr>
        <p:spPr bwMode="auto">
          <a:xfrm>
            <a:off x="3091193" y="3659363"/>
            <a:ext cx="1143000" cy="22860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0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OS Memory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511BE6E-F6D9-4B14-96C6-46DCA6D9A73A}"/>
              </a:ext>
            </a:extLst>
          </p:cNvPr>
          <p:cNvSpPr/>
          <p:nvPr/>
        </p:nvSpPr>
        <p:spPr bwMode="auto">
          <a:xfrm>
            <a:off x="3776993" y="3030713"/>
            <a:ext cx="457200" cy="28575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05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119B6C9-A14B-486D-BDD1-070DF9283C04}"/>
              </a:ext>
            </a:extLst>
          </p:cNvPr>
          <p:cNvSpPr/>
          <p:nvPr/>
        </p:nvSpPr>
        <p:spPr bwMode="auto">
          <a:xfrm>
            <a:off x="3719843" y="3202163"/>
            <a:ext cx="457200" cy="28575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05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cxnSp>
        <p:nvCxnSpPr>
          <p:cNvPr id="30" name="Curved Connector 54">
            <a:extLst>
              <a:ext uri="{FF2B5EF4-FFF2-40B4-BE49-F238E27FC236}">
                <a16:creationId xmlns:a16="http://schemas.microsoft.com/office/drawing/2014/main" id="{A2D966F5-4258-4B9B-A57C-EB7585E46D3D}"/>
              </a:ext>
            </a:extLst>
          </p:cNvPr>
          <p:cNvCxnSpPr/>
          <p:nvPr/>
        </p:nvCxnSpPr>
        <p:spPr bwMode="auto">
          <a:xfrm rot="5400000" flipH="1" flipV="1">
            <a:off x="2333955" y="2873551"/>
            <a:ext cx="457200" cy="1228725"/>
          </a:xfrm>
          <a:prstGeom prst="curvedConnector2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arrow"/>
          </a:ln>
          <a:effectLst/>
        </p:spPr>
      </p:cxn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71511FA-E8D9-4781-9765-9BFF7CF69C2C}"/>
              </a:ext>
            </a:extLst>
          </p:cNvPr>
          <p:cNvGrpSpPr/>
          <p:nvPr/>
        </p:nvGrpSpPr>
        <p:grpSpPr>
          <a:xfrm>
            <a:off x="792999" y="3266843"/>
            <a:ext cx="4755644" cy="1056827"/>
            <a:chOff x="1660140" y="3210443"/>
            <a:chExt cx="6340860" cy="1409105"/>
          </a:xfrm>
        </p:grpSpPr>
        <p:sp>
          <p:nvSpPr>
            <p:cNvPr id="33" name="Arc 32">
              <a:extLst>
                <a:ext uri="{FF2B5EF4-FFF2-40B4-BE49-F238E27FC236}">
                  <a16:creationId xmlns:a16="http://schemas.microsoft.com/office/drawing/2014/main" id="{7B9C69FD-EDF9-41E4-B4E2-A20DE25E7631}"/>
                </a:ext>
              </a:extLst>
            </p:cNvPr>
            <p:cNvSpPr/>
            <p:nvPr/>
          </p:nvSpPr>
          <p:spPr bwMode="auto">
            <a:xfrm rot="21036509">
              <a:off x="1660140" y="3744020"/>
              <a:ext cx="6034011" cy="875528"/>
            </a:xfrm>
            <a:prstGeom prst="arc">
              <a:avLst>
                <a:gd name="adj1" fmla="val 10911104"/>
                <a:gd name="adj2" fmla="val 0"/>
              </a:avLst>
            </a:prstGeom>
            <a:noFill/>
            <a:ln w="44450" cap="rnd" cmpd="sng" algn="ctr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54160 w 4525507"/>
                        <a:gd name="connsiteY0" fmla="*/ 256919 h 656646"/>
                        <a:gd name="connsiteX1" fmla="*/ 2268060 w 4525507"/>
                        <a:gd name="connsiteY1" fmla="*/ 1 h 656646"/>
                        <a:gd name="connsiteX2" fmla="*/ 4525508 w 4525507"/>
                        <a:gd name="connsiteY2" fmla="*/ 328323 h 656646"/>
                        <a:gd name="connsiteX3" fmla="*/ 3914564 w 4525507"/>
                        <a:gd name="connsiteY3" fmla="*/ 328323 h 656646"/>
                        <a:gd name="connsiteX4" fmla="*/ 3348876 w 4525507"/>
                        <a:gd name="connsiteY4" fmla="*/ 328323 h 656646"/>
                        <a:gd name="connsiteX5" fmla="*/ 2828443 w 4525507"/>
                        <a:gd name="connsiteY5" fmla="*/ 328323 h 656646"/>
                        <a:gd name="connsiteX6" fmla="*/ 2262754 w 4525507"/>
                        <a:gd name="connsiteY6" fmla="*/ 328323 h 656646"/>
                        <a:gd name="connsiteX7" fmla="*/ 1710606 w 4525507"/>
                        <a:gd name="connsiteY7" fmla="*/ 310472 h 656646"/>
                        <a:gd name="connsiteX8" fmla="*/ 1114285 w 4525507"/>
                        <a:gd name="connsiteY8" fmla="*/ 291193 h 656646"/>
                        <a:gd name="connsiteX9" fmla="*/ 628394 w 4525507"/>
                        <a:gd name="connsiteY9" fmla="*/ 275484 h 656646"/>
                        <a:gd name="connsiteX10" fmla="*/ 54160 w 4525507"/>
                        <a:gd name="connsiteY10" fmla="*/ 256919 h 656646"/>
                        <a:gd name="connsiteX0" fmla="*/ 54160 w 4525507"/>
                        <a:gd name="connsiteY0" fmla="*/ 256919 h 656646"/>
                        <a:gd name="connsiteX1" fmla="*/ 2268060 w 4525507"/>
                        <a:gd name="connsiteY1" fmla="*/ 1 h 656646"/>
                        <a:gd name="connsiteX2" fmla="*/ 4525508 w 4525507"/>
                        <a:gd name="connsiteY2" fmla="*/ 328323 h 6566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</a:cxnLst>
                      <a:rect l="l" t="t" r="r" b="b"/>
                      <a:pathLst>
                        <a:path w="4525507" h="656646" stroke="0" extrusionOk="0">
                          <a:moveTo>
                            <a:pt x="54160" y="256919"/>
                          </a:moveTo>
                          <a:cubicBezTo>
                            <a:pt x="250947" y="85414"/>
                            <a:pt x="1013832" y="71765"/>
                            <a:pt x="2268060" y="1"/>
                          </a:cubicBezTo>
                          <a:cubicBezTo>
                            <a:pt x="3547721" y="7173"/>
                            <a:pt x="4518127" y="147531"/>
                            <a:pt x="4525508" y="328323"/>
                          </a:cubicBezTo>
                          <a:cubicBezTo>
                            <a:pt x="4294273" y="359272"/>
                            <a:pt x="4150509" y="265971"/>
                            <a:pt x="3914564" y="328323"/>
                          </a:cubicBezTo>
                          <a:cubicBezTo>
                            <a:pt x="3678619" y="390675"/>
                            <a:pt x="3546873" y="311801"/>
                            <a:pt x="3348876" y="328323"/>
                          </a:cubicBezTo>
                          <a:cubicBezTo>
                            <a:pt x="3150879" y="344845"/>
                            <a:pt x="2975503" y="316442"/>
                            <a:pt x="2828443" y="328323"/>
                          </a:cubicBezTo>
                          <a:cubicBezTo>
                            <a:pt x="2681383" y="340204"/>
                            <a:pt x="2539798" y="287383"/>
                            <a:pt x="2262754" y="328323"/>
                          </a:cubicBezTo>
                          <a:cubicBezTo>
                            <a:pt x="2003775" y="341325"/>
                            <a:pt x="1832766" y="305740"/>
                            <a:pt x="1710606" y="310472"/>
                          </a:cubicBezTo>
                          <a:cubicBezTo>
                            <a:pt x="1588446" y="315204"/>
                            <a:pt x="1273020" y="291106"/>
                            <a:pt x="1114285" y="291193"/>
                          </a:cubicBezTo>
                          <a:cubicBezTo>
                            <a:pt x="955550" y="291279"/>
                            <a:pt x="754848" y="273708"/>
                            <a:pt x="628394" y="275484"/>
                          </a:cubicBezTo>
                          <a:cubicBezTo>
                            <a:pt x="501940" y="277260"/>
                            <a:pt x="203884" y="223945"/>
                            <a:pt x="54160" y="256919"/>
                          </a:cubicBezTo>
                          <a:close/>
                        </a:path>
                        <a:path w="4525507" h="656646" fill="none" extrusionOk="0">
                          <a:moveTo>
                            <a:pt x="54160" y="256919"/>
                          </a:moveTo>
                          <a:cubicBezTo>
                            <a:pt x="336786" y="183387"/>
                            <a:pt x="1225327" y="199767"/>
                            <a:pt x="2268060" y="1"/>
                          </a:cubicBezTo>
                          <a:cubicBezTo>
                            <a:pt x="3528478" y="20155"/>
                            <a:pt x="4553658" y="181778"/>
                            <a:pt x="4525508" y="328323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05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49CCC1A-0869-48FB-B8DD-A459E52B4240}"/>
                </a:ext>
              </a:extLst>
            </p:cNvPr>
            <p:cNvSpPr txBox="1"/>
            <p:nvPr/>
          </p:nvSpPr>
          <p:spPr>
            <a:xfrm>
              <a:off x="6553200" y="3210443"/>
              <a:ext cx="1447800" cy="615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Protection Boundary</a:t>
              </a:r>
            </a:p>
          </p:txBody>
        </p:sp>
      </p:grpSp>
      <p:pic>
        <p:nvPicPr>
          <p:cNvPr id="35" name="Picture 34">
            <a:extLst>
              <a:ext uri="{FF2B5EF4-FFF2-40B4-BE49-F238E27FC236}">
                <a16:creationId xmlns:a16="http://schemas.microsoft.com/office/drawing/2014/main" id="{24B984E5-2500-4631-A5D8-74ECB63F920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3165453" y="4305124"/>
            <a:ext cx="725840" cy="72584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F05E90D5-68EB-458D-A2A0-1843C8D6597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22753" y="4494862"/>
            <a:ext cx="928461" cy="657225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37C68F0A-8BC2-412B-8D79-B8178EA29E8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05493" y="5059539"/>
            <a:ext cx="542925" cy="341486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FA1D82C4-E5D5-464F-820A-27D6D114EAC5}"/>
              </a:ext>
            </a:extLst>
          </p:cNvPr>
          <p:cNvSpPr txBox="1"/>
          <p:nvPr/>
        </p:nvSpPr>
        <p:spPr>
          <a:xfrm>
            <a:off x="3468081" y="4185674"/>
            <a:ext cx="7912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Networks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1954E79-7F89-4809-BD76-698021570D0D}"/>
              </a:ext>
            </a:extLst>
          </p:cNvPr>
          <p:cNvSpPr txBox="1"/>
          <p:nvPr/>
        </p:nvSpPr>
        <p:spPr>
          <a:xfrm>
            <a:off x="4457295" y="4166624"/>
            <a:ext cx="671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Displays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1A4AEF2-4F69-48B6-90F5-74FD3AE60D36}"/>
              </a:ext>
            </a:extLst>
          </p:cNvPr>
          <p:cNvSpPr txBox="1"/>
          <p:nvPr/>
        </p:nvSpPr>
        <p:spPr>
          <a:xfrm>
            <a:off x="3833377" y="5068289"/>
            <a:ext cx="5469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Inputs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F717BDA-9465-43DF-B246-65C26E7F81A1}"/>
              </a:ext>
            </a:extLst>
          </p:cNvPr>
          <p:cNvSpPr txBox="1"/>
          <p:nvPr/>
        </p:nvSpPr>
        <p:spPr>
          <a:xfrm>
            <a:off x="2985574" y="1990697"/>
            <a:ext cx="764953" cy="27699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Process 2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9859802-B6D8-4A45-BDAA-80EF3A1B8AC6}"/>
              </a:ext>
            </a:extLst>
          </p:cNvPr>
          <p:cNvSpPr txBox="1"/>
          <p:nvPr/>
        </p:nvSpPr>
        <p:spPr>
          <a:xfrm>
            <a:off x="4002753" y="1990919"/>
            <a:ext cx="764953" cy="27699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Process 3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59264C3C-1BB0-4A0E-A7E3-5AAEB4D94534}"/>
              </a:ext>
            </a:extLst>
          </p:cNvPr>
          <p:cNvGrpSpPr/>
          <p:nvPr/>
        </p:nvGrpSpPr>
        <p:grpSpPr>
          <a:xfrm>
            <a:off x="2067621" y="4046074"/>
            <a:ext cx="1028700" cy="1386317"/>
            <a:chOff x="3505200" y="4267200"/>
            <a:chExt cx="1371600" cy="2286000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DDB212D1-9299-41C2-9B1B-B4F39A4FDF5F}"/>
                </a:ext>
              </a:extLst>
            </p:cNvPr>
            <p:cNvSpPr/>
            <p:nvPr/>
          </p:nvSpPr>
          <p:spPr bwMode="auto">
            <a:xfrm>
              <a:off x="3810000" y="4267200"/>
              <a:ext cx="685800" cy="533400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685800"/>
              <a:r>
                <a:rPr lang="en-US" sz="1050" dirty="0" err="1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Ctrlr</a:t>
              </a:r>
              <a:endParaRPr lang="en-US" sz="1050" dirty="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655DD045-D05D-45FF-B2FB-8B8DD928E4B8}"/>
                </a:ext>
              </a:extLst>
            </p:cNvPr>
            <p:cNvCxnSpPr/>
            <p:nvPr/>
          </p:nvCxnSpPr>
          <p:spPr bwMode="auto">
            <a:xfrm>
              <a:off x="4191000" y="4800600"/>
              <a:ext cx="0" cy="76200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19E31743-3C12-4E63-B396-94897C50535B}"/>
                </a:ext>
              </a:extLst>
            </p:cNvPr>
            <p:cNvCxnSpPr/>
            <p:nvPr/>
          </p:nvCxnSpPr>
          <p:spPr bwMode="auto">
            <a:xfrm>
              <a:off x="4191000" y="5029200"/>
              <a:ext cx="685800" cy="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7C39D10C-CEF4-4142-B046-FE30CAD1AE10}"/>
                </a:ext>
              </a:extLst>
            </p:cNvPr>
            <p:cNvCxnSpPr/>
            <p:nvPr/>
          </p:nvCxnSpPr>
          <p:spPr bwMode="auto">
            <a:xfrm>
              <a:off x="4191000" y="5334000"/>
              <a:ext cx="685800" cy="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5464393B-A890-44C7-9CD8-0772A9EA9D73}"/>
                </a:ext>
              </a:extLst>
            </p:cNvPr>
            <p:cNvCxnSpPr/>
            <p:nvPr/>
          </p:nvCxnSpPr>
          <p:spPr bwMode="auto">
            <a:xfrm>
              <a:off x="3505200" y="5105400"/>
              <a:ext cx="685800" cy="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4047B4F1-BE00-4EC3-BD55-72D9311B27EE}"/>
                </a:ext>
              </a:extLst>
            </p:cNvPr>
            <p:cNvSpPr/>
            <p:nvPr/>
          </p:nvSpPr>
          <p:spPr bwMode="auto">
            <a:xfrm>
              <a:off x="3886200" y="5562600"/>
              <a:ext cx="533400" cy="304800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685800"/>
              <a:endParaRPr lang="en-US" sz="1050" dirty="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27F51095-FE36-46CF-AC63-0B06A595CBD5}"/>
                </a:ext>
              </a:extLst>
            </p:cNvPr>
            <p:cNvCxnSpPr/>
            <p:nvPr/>
          </p:nvCxnSpPr>
          <p:spPr bwMode="auto">
            <a:xfrm>
              <a:off x="4191000" y="5867400"/>
              <a:ext cx="0" cy="68580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41B2320C-FD77-4624-A661-05D11C84E414}"/>
                </a:ext>
              </a:extLst>
            </p:cNvPr>
            <p:cNvCxnSpPr/>
            <p:nvPr/>
          </p:nvCxnSpPr>
          <p:spPr bwMode="auto">
            <a:xfrm>
              <a:off x="4191000" y="6096000"/>
              <a:ext cx="685800" cy="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DA97E38A-5EB2-44E8-986F-B27ED4288FEF}"/>
                </a:ext>
              </a:extLst>
            </p:cNvPr>
            <p:cNvCxnSpPr/>
            <p:nvPr/>
          </p:nvCxnSpPr>
          <p:spPr bwMode="auto">
            <a:xfrm>
              <a:off x="4191000" y="6248400"/>
              <a:ext cx="685800" cy="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868359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0FFBD-86D7-4430-8623-1A5A496FA9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an Operating System?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45FBDC-6D09-4175-BD95-8438526B95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Illusionist</a:t>
            </a:r>
          </a:p>
          <a:p>
            <a:pPr lvl="1"/>
            <a:r>
              <a:rPr lang="en-US" sz="2000" dirty="0"/>
              <a:t>Provide clean, easy-to-use abstractions of physical resources</a:t>
            </a:r>
          </a:p>
          <a:p>
            <a:pPr lvl="2"/>
            <a:r>
              <a:rPr lang="en-US" sz="1800" dirty="0"/>
              <a:t>Infinite memory, dedicated machine</a:t>
            </a:r>
          </a:p>
          <a:p>
            <a:pPr lvl="2"/>
            <a:r>
              <a:rPr lang="en-US" sz="1800" dirty="0"/>
              <a:t>Higher level objects: files, users, messages</a:t>
            </a:r>
          </a:p>
          <a:p>
            <a:pPr lvl="2"/>
            <a:r>
              <a:rPr lang="en-US" sz="1800" dirty="0"/>
              <a:t>Masking limitations, virtualization</a:t>
            </a:r>
          </a:p>
          <a:p>
            <a:r>
              <a:rPr lang="en-US" sz="2400" dirty="0"/>
              <a:t>Referee</a:t>
            </a:r>
          </a:p>
          <a:p>
            <a:pPr lvl="1"/>
            <a:r>
              <a:rPr lang="en-US" sz="2000" dirty="0"/>
              <a:t>Provide protection, isolation, and sharing of resources</a:t>
            </a:r>
          </a:p>
          <a:p>
            <a:pPr lvl="2"/>
            <a:r>
              <a:rPr lang="en-US" sz="1800" dirty="0"/>
              <a:t>Resource allocation and communication</a:t>
            </a:r>
          </a:p>
          <a:p>
            <a:pPr lvl="2"/>
            <a:endParaRPr lang="en-US" sz="1800" dirty="0"/>
          </a:p>
          <a:p>
            <a:r>
              <a:rPr lang="en-US" sz="2400" dirty="0"/>
              <a:t>Glue</a:t>
            </a:r>
          </a:p>
          <a:p>
            <a:pPr lvl="1"/>
            <a:r>
              <a:rPr lang="en-US" sz="2000" dirty="0">
                <a:solidFill>
                  <a:srgbClr val="FF0000"/>
                </a:solidFill>
              </a:rPr>
              <a:t>Provide common services</a:t>
            </a:r>
          </a:p>
          <a:p>
            <a:pPr lvl="2"/>
            <a:r>
              <a:rPr lang="en-US" sz="1800" dirty="0"/>
              <a:t>Storage, window system, networking, sharing, authorization</a:t>
            </a:r>
          </a:p>
          <a:p>
            <a:pPr lvl="2"/>
            <a:r>
              <a:rPr lang="en-US" sz="1800" dirty="0"/>
              <a:t>Look and feel</a:t>
            </a:r>
          </a:p>
          <a:p>
            <a:endParaRPr lang="en-US" sz="2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0B83D38-3122-8946-B07C-9FE8E06B71B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799" y="2475793"/>
            <a:ext cx="968749" cy="800100"/>
          </a:xfrm>
          <a:prstGeom prst="rect">
            <a:avLst/>
          </a:prstGeom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9F2CB767-06A0-E144-8340-E93F78A435F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0799" y="4098501"/>
            <a:ext cx="889838" cy="7126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8">
            <a:extLst>
              <a:ext uri="{FF2B5EF4-FFF2-40B4-BE49-F238E27FC236}">
                <a16:creationId xmlns:a16="http://schemas.microsoft.com/office/drawing/2014/main" id="{0CC43D7D-861C-8046-AF41-B26D6ADAF25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0799" y="5690484"/>
            <a:ext cx="866932" cy="5823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89781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C79C7B-540E-47BF-80E6-833652732F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 Basics: I/O</a:t>
            </a:r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170E9475-0514-6645-912E-12BEF1A8FD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17215" y="3678051"/>
            <a:ext cx="2844013" cy="1014971"/>
          </a:xfrm>
        </p:spPr>
        <p:txBody>
          <a:bodyPr/>
          <a:lstStyle/>
          <a:p>
            <a:r>
              <a:rPr lang="en-US" sz="1800" b="1" dirty="0"/>
              <a:t>OS provides common services in the form of I/O</a:t>
            </a:r>
          </a:p>
          <a:p>
            <a:endParaRPr lang="en-US" sz="18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A53B99E-1B81-4494-AF3F-20A5844B930F}"/>
              </a:ext>
            </a:extLst>
          </p:cNvPr>
          <p:cNvSpPr/>
          <p:nvPr/>
        </p:nvSpPr>
        <p:spPr bwMode="auto">
          <a:xfrm>
            <a:off x="576593" y="2630663"/>
            <a:ext cx="5029200" cy="2867025"/>
          </a:xfrm>
          <a:prstGeom prst="rect">
            <a:avLst/>
          </a:prstGeom>
          <a:pattFill prst="horzBrick">
            <a:fgClr>
              <a:schemeClr val="bg2">
                <a:lumMod val="40000"/>
                <a:lumOff val="60000"/>
              </a:schemeClr>
            </a:fgClr>
            <a:bgClr>
              <a:prstClr val="white"/>
            </a:bgClr>
          </a:patt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05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9EE30BA-81E5-4EDA-B0FE-308380E49D11}"/>
              </a:ext>
            </a:extLst>
          </p:cNvPr>
          <p:cNvCxnSpPr>
            <a:stCxn id="11" idx="3"/>
          </p:cNvCxnSpPr>
          <p:nvPr/>
        </p:nvCxnSpPr>
        <p:spPr bwMode="auto">
          <a:xfrm flipV="1">
            <a:off x="2291093" y="3565276"/>
            <a:ext cx="685800" cy="8363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</p:spPr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9275DEE-4BC1-4DDF-A6AC-C60E35601B6A}"/>
              </a:ext>
            </a:extLst>
          </p:cNvPr>
          <p:cNvCxnSpPr/>
          <p:nvPr/>
        </p:nvCxnSpPr>
        <p:spPr bwMode="auto">
          <a:xfrm>
            <a:off x="2576843" y="3545063"/>
            <a:ext cx="0" cy="51435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</p:spPr>
      </p:cxnSp>
      <p:sp>
        <p:nvSpPr>
          <p:cNvPr id="9" name="Can 38">
            <a:extLst>
              <a:ext uri="{FF2B5EF4-FFF2-40B4-BE49-F238E27FC236}">
                <a16:creationId xmlns:a16="http://schemas.microsoft.com/office/drawing/2014/main" id="{F931CDB6-7A54-411C-85D3-C83026204322}"/>
              </a:ext>
            </a:extLst>
          </p:cNvPr>
          <p:cNvSpPr/>
          <p:nvPr/>
        </p:nvSpPr>
        <p:spPr bwMode="auto">
          <a:xfrm>
            <a:off x="1205243" y="4288013"/>
            <a:ext cx="857250" cy="971550"/>
          </a:xfrm>
          <a:prstGeom prst="can">
            <a:avLst/>
          </a:prstGeom>
          <a:solidFill>
            <a:srgbClr val="5AAE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Storage</a:t>
            </a:r>
            <a:endParaRPr lang="en-US" sz="105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11" name="Rounded Rectangle 6">
            <a:extLst>
              <a:ext uri="{FF2B5EF4-FFF2-40B4-BE49-F238E27FC236}">
                <a16:creationId xmlns:a16="http://schemas.microsoft.com/office/drawing/2014/main" id="{73EA3BF9-2DFB-45FE-9506-BB19DF8C5A11}"/>
              </a:ext>
            </a:extLst>
          </p:cNvPr>
          <p:cNvSpPr/>
          <p:nvPr/>
        </p:nvSpPr>
        <p:spPr bwMode="auto">
          <a:xfrm>
            <a:off x="1090943" y="3259313"/>
            <a:ext cx="1200150" cy="62865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05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Processor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8B724A-5F8E-4271-9E5E-1A90A4EDC9D8}"/>
              </a:ext>
            </a:extLst>
          </p:cNvPr>
          <p:cNvSpPr/>
          <p:nvPr/>
        </p:nvSpPr>
        <p:spPr bwMode="auto">
          <a:xfrm>
            <a:off x="1719593" y="2516363"/>
            <a:ext cx="3429000" cy="114300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05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818A1D-0774-4E2E-B2C2-A1AE60B5F59F}"/>
              </a:ext>
            </a:extLst>
          </p:cNvPr>
          <p:cNvSpPr txBox="1"/>
          <p:nvPr/>
        </p:nvSpPr>
        <p:spPr>
          <a:xfrm>
            <a:off x="2348242" y="2287763"/>
            <a:ext cx="18441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OS Hardware Virtualization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C7D1D8C-9A58-4B86-AA62-808D4497E6E9}"/>
              </a:ext>
            </a:extLst>
          </p:cNvPr>
          <p:cNvSpPr/>
          <p:nvPr/>
        </p:nvSpPr>
        <p:spPr>
          <a:xfrm>
            <a:off x="576593" y="2630663"/>
            <a:ext cx="79060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Hardware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6E49782-3C7E-4A2F-8C69-EF30E404E2F8}"/>
              </a:ext>
            </a:extLst>
          </p:cNvPr>
          <p:cNvSpPr/>
          <p:nvPr/>
        </p:nvSpPr>
        <p:spPr>
          <a:xfrm>
            <a:off x="576592" y="2344913"/>
            <a:ext cx="72327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Software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D53F5D6-0363-47AD-87A6-F1F9E92216DF}"/>
              </a:ext>
            </a:extLst>
          </p:cNvPr>
          <p:cNvSpPr/>
          <p:nvPr/>
        </p:nvSpPr>
        <p:spPr bwMode="auto">
          <a:xfrm>
            <a:off x="2976893" y="2687813"/>
            <a:ext cx="1314450" cy="1257300"/>
          </a:xfrm>
          <a:prstGeom prst="rect">
            <a:avLst/>
          </a:prstGeom>
          <a:solidFill>
            <a:srgbClr val="5AAE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05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Memory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BF36F96-6A2C-4201-8DFF-E279883EE5E5}"/>
              </a:ext>
            </a:extLst>
          </p:cNvPr>
          <p:cNvSpPr txBox="1"/>
          <p:nvPr/>
        </p:nvSpPr>
        <p:spPr>
          <a:xfrm>
            <a:off x="1968396" y="1995385"/>
            <a:ext cx="764953" cy="27699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Process 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7DBA43E-DF7C-4D3C-B70C-D2D06A4934B5}"/>
              </a:ext>
            </a:extLst>
          </p:cNvPr>
          <p:cNvSpPr txBox="1"/>
          <p:nvPr/>
        </p:nvSpPr>
        <p:spPr>
          <a:xfrm>
            <a:off x="1374121" y="2573513"/>
            <a:ext cx="493973" cy="215444"/>
          </a:xfrm>
          <a:prstGeom prst="rect">
            <a:avLst/>
          </a:prstGeom>
          <a:solidFill>
            <a:srgbClr val="EFE683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ISA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71B7B07-C2C7-4DFD-8E78-B7F2B12E79E1}"/>
              </a:ext>
            </a:extLst>
          </p:cNvPr>
          <p:cNvGrpSpPr/>
          <p:nvPr/>
        </p:nvGrpSpPr>
        <p:grpSpPr>
          <a:xfrm>
            <a:off x="1776743" y="3602213"/>
            <a:ext cx="400050" cy="228600"/>
            <a:chOff x="3124200" y="3657600"/>
            <a:chExt cx="533400" cy="304800"/>
          </a:xfrm>
          <a:solidFill>
            <a:schemeClr val="accent4">
              <a:lumMod val="60000"/>
              <a:lumOff val="40000"/>
            </a:schemeClr>
          </a:solidFill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2BE7592F-8692-459A-87BD-175BF63741CB}"/>
                </a:ext>
              </a:extLst>
            </p:cNvPr>
            <p:cNvSpPr/>
            <p:nvPr/>
          </p:nvSpPr>
          <p:spPr bwMode="auto">
            <a:xfrm>
              <a:off x="3124200" y="3657600"/>
              <a:ext cx="533400" cy="304800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05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45B552A2-E623-4298-9D2C-E8DA7CFA0619}"/>
                </a:ext>
              </a:extLst>
            </p:cNvPr>
            <p:cNvSpPr/>
            <p:nvPr/>
          </p:nvSpPr>
          <p:spPr bwMode="auto">
            <a:xfrm>
              <a:off x="3124200" y="3733800"/>
              <a:ext cx="533400" cy="152400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05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570BE518-A41A-44C8-BE5B-384793DEB01A}"/>
              </a:ext>
            </a:extLst>
          </p:cNvPr>
          <p:cNvSpPr/>
          <p:nvPr/>
        </p:nvSpPr>
        <p:spPr bwMode="auto">
          <a:xfrm>
            <a:off x="3034043" y="3030713"/>
            <a:ext cx="628650" cy="51435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05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1CDF013-B14B-4959-AB17-68E3D9F1B2A5}"/>
              </a:ext>
            </a:extLst>
          </p:cNvPr>
          <p:cNvSpPr/>
          <p:nvPr/>
        </p:nvSpPr>
        <p:spPr bwMode="auto">
          <a:xfrm>
            <a:off x="3091193" y="3659363"/>
            <a:ext cx="1143000" cy="22860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0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OS Memory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511BE6E-F6D9-4B14-96C6-46DCA6D9A73A}"/>
              </a:ext>
            </a:extLst>
          </p:cNvPr>
          <p:cNvSpPr/>
          <p:nvPr/>
        </p:nvSpPr>
        <p:spPr bwMode="auto">
          <a:xfrm>
            <a:off x="3776993" y="3030713"/>
            <a:ext cx="457200" cy="28575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05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119B6C9-A14B-486D-BDD1-070DF9283C04}"/>
              </a:ext>
            </a:extLst>
          </p:cNvPr>
          <p:cNvSpPr/>
          <p:nvPr/>
        </p:nvSpPr>
        <p:spPr bwMode="auto">
          <a:xfrm>
            <a:off x="3719843" y="3202163"/>
            <a:ext cx="457200" cy="28575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05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cxnSp>
        <p:nvCxnSpPr>
          <p:cNvPr id="30" name="Curved Connector 54">
            <a:extLst>
              <a:ext uri="{FF2B5EF4-FFF2-40B4-BE49-F238E27FC236}">
                <a16:creationId xmlns:a16="http://schemas.microsoft.com/office/drawing/2014/main" id="{A2D966F5-4258-4B9B-A57C-EB7585E46D3D}"/>
              </a:ext>
            </a:extLst>
          </p:cNvPr>
          <p:cNvCxnSpPr/>
          <p:nvPr/>
        </p:nvCxnSpPr>
        <p:spPr bwMode="auto">
          <a:xfrm rot="5400000" flipH="1" flipV="1">
            <a:off x="2333955" y="2873551"/>
            <a:ext cx="457200" cy="1228725"/>
          </a:xfrm>
          <a:prstGeom prst="curvedConnector2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arrow"/>
          </a:ln>
          <a:effectLst/>
        </p:spPr>
      </p:cxn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71511FA-E8D9-4781-9765-9BFF7CF69C2C}"/>
              </a:ext>
            </a:extLst>
          </p:cNvPr>
          <p:cNvGrpSpPr/>
          <p:nvPr/>
        </p:nvGrpSpPr>
        <p:grpSpPr>
          <a:xfrm>
            <a:off x="792999" y="3266843"/>
            <a:ext cx="4755644" cy="1056827"/>
            <a:chOff x="1660140" y="3210443"/>
            <a:chExt cx="6340860" cy="1409105"/>
          </a:xfrm>
        </p:grpSpPr>
        <p:sp>
          <p:nvSpPr>
            <p:cNvPr id="33" name="Arc 32">
              <a:extLst>
                <a:ext uri="{FF2B5EF4-FFF2-40B4-BE49-F238E27FC236}">
                  <a16:creationId xmlns:a16="http://schemas.microsoft.com/office/drawing/2014/main" id="{7B9C69FD-EDF9-41E4-B4E2-A20DE25E7631}"/>
                </a:ext>
              </a:extLst>
            </p:cNvPr>
            <p:cNvSpPr/>
            <p:nvPr/>
          </p:nvSpPr>
          <p:spPr bwMode="auto">
            <a:xfrm rot="21036509">
              <a:off x="1660140" y="3744020"/>
              <a:ext cx="6034011" cy="875528"/>
            </a:xfrm>
            <a:prstGeom prst="arc">
              <a:avLst>
                <a:gd name="adj1" fmla="val 10911104"/>
                <a:gd name="adj2" fmla="val 0"/>
              </a:avLst>
            </a:prstGeom>
            <a:noFill/>
            <a:ln w="44450" cap="rnd" cmpd="sng" algn="ctr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54160 w 4525507"/>
                        <a:gd name="connsiteY0" fmla="*/ 256919 h 656646"/>
                        <a:gd name="connsiteX1" fmla="*/ 2268060 w 4525507"/>
                        <a:gd name="connsiteY1" fmla="*/ 1 h 656646"/>
                        <a:gd name="connsiteX2" fmla="*/ 4525508 w 4525507"/>
                        <a:gd name="connsiteY2" fmla="*/ 328323 h 656646"/>
                        <a:gd name="connsiteX3" fmla="*/ 3914564 w 4525507"/>
                        <a:gd name="connsiteY3" fmla="*/ 328323 h 656646"/>
                        <a:gd name="connsiteX4" fmla="*/ 3348876 w 4525507"/>
                        <a:gd name="connsiteY4" fmla="*/ 328323 h 656646"/>
                        <a:gd name="connsiteX5" fmla="*/ 2828443 w 4525507"/>
                        <a:gd name="connsiteY5" fmla="*/ 328323 h 656646"/>
                        <a:gd name="connsiteX6" fmla="*/ 2262754 w 4525507"/>
                        <a:gd name="connsiteY6" fmla="*/ 328323 h 656646"/>
                        <a:gd name="connsiteX7" fmla="*/ 1710606 w 4525507"/>
                        <a:gd name="connsiteY7" fmla="*/ 310472 h 656646"/>
                        <a:gd name="connsiteX8" fmla="*/ 1114285 w 4525507"/>
                        <a:gd name="connsiteY8" fmla="*/ 291193 h 656646"/>
                        <a:gd name="connsiteX9" fmla="*/ 628394 w 4525507"/>
                        <a:gd name="connsiteY9" fmla="*/ 275484 h 656646"/>
                        <a:gd name="connsiteX10" fmla="*/ 54160 w 4525507"/>
                        <a:gd name="connsiteY10" fmla="*/ 256919 h 656646"/>
                        <a:gd name="connsiteX0" fmla="*/ 54160 w 4525507"/>
                        <a:gd name="connsiteY0" fmla="*/ 256919 h 656646"/>
                        <a:gd name="connsiteX1" fmla="*/ 2268060 w 4525507"/>
                        <a:gd name="connsiteY1" fmla="*/ 1 h 656646"/>
                        <a:gd name="connsiteX2" fmla="*/ 4525508 w 4525507"/>
                        <a:gd name="connsiteY2" fmla="*/ 328323 h 6566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</a:cxnLst>
                      <a:rect l="l" t="t" r="r" b="b"/>
                      <a:pathLst>
                        <a:path w="4525507" h="656646" stroke="0" extrusionOk="0">
                          <a:moveTo>
                            <a:pt x="54160" y="256919"/>
                          </a:moveTo>
                          <a:cubicBezTo>
                            <a:pt x="250947" y="85414"/>
                            <a:pt x="1013832" y="71765"/>
                            <a:pt x="2268060" y="1"/>
                          </a:cubicBezTo>
                          <a:cubicBezTo>
                            <a:pt x="3547721" y="7173"/>
                            <a:pt x="4518127" y="147531"/>
                            <a:pt x="4525508" y="328323"/>
                          </a:cubicBezTo>
                          <a:cubicBezTo>
                            <a:pt x="4294273" y="359272"/>
                            <a:pt x="4150509" y="265971"/>
                            <a:pt x="3914564" y="328323"/>
                          </a:cubicBezTo>
                          <a:cubicBezTo>
                            <a:pt x="3678619" y="390675"/>
                            <a:pt x="3546873" y="311801"/>
                            <a:pt x="3348876" y="328323"/>
                          </a:cubicBezTo>
                          <a:cubicBezTo>
                            <a:pt x="3150879" y="344845"/>
                            <a:pt x="2975503" y="316442"/>
                            <a:pt x="2828443" y="328323"/>
                          </a:cubicBezTo>
                          <a:cubicBezTo>
                            <a:pt x="2681383" y="340204"/>
                            <a:pt x="2539798" y="287383"/>
                            <a:pt x="2262754" y="328323"/>
                          </a:cubicBezTo>
                          <a:cubicBezTo>
                            <a:pt x="2003775" y="341325"/>
                            <a:pt x="1832766" y="305740"/>
                            <a:pt x="1710606" y="310472"/>
                          </a:cubicBezTo>
                          <a:cubicBezTo>
                            <a:pt x="1588446" y="315204"/>
                            <a:pt x="1273020" y="291106"/>
                            <a:pt x="1114285" y="291193"/>
                          </a:cubicBezTo>
                          <a:cubicBezTo>
                            <a:pt x="955550" y="291279"/>
                            <a:pt x="754848" y="273708"/>
                            <a:pt x="628394" y="275484"/>
                          </a:cubicBezTo>
                          <a:cubicBezTo>
                            <a:pt x="501940" y="277260"/>
                            <a:pt x="203884" y="223945"/>
                            <a:pt x="54160" y="256919"/>
                          </a:cubicBezTo>
                          <a:close/>
                        </a:path>
                        <a:path w="4525507" h="656646" fill="none" extrusionOk="0">
                          <a:moveTo>
                            <a:pt x="54160" y="256919"/>
                          </a:moveTo>
                          <a:cubicBezTo>
                            <a:pt x="336786" y="183387"/>
                            <a:pt x="1225327" y="199767"/>
                            <a:pt x="2268060" y="1"/>
                          </a:cubicBezTo>
                          <a:cubicBezTo>
                            <a:pt x="3528478" y="20155"/>
                            <a:pt x="4553658" y="181778"/>
                            <a:pt x="4525508" y="328323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05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49CCC1A-0869-48FB-B8DD-A459E52B4240}"/>
                </a:ext>
              </a:extLst>
            </p:cNvPr>
            <p:cNvSpPr txBox="1"/>
            <p:nvPr/>
          </p:nvSpPr>
          <p:spPr>
            <a:xfrm>
              <a:off x="6553200" y="3210443"/>
              <a:ext cx="1447800" cy="615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Protection Boundary</a:t>
              </a:r>
            </a:p>
          </p:txBody>
        </p:sp>
      </p:grpSp>
      <p:pic>
        <p:nvPicPr>
          <p:cNvPr id="35" name="Picture 34">
            <a:extLst>
              <a:ext uri="{FF2B5EF4-FFF2-40B4-BE49-F238E27FC236}">
                <a16:creationId xmlns:a16="http://schemas.microsoft.com/office/drawing/2014/main" id="{24B984E5-2500-4631-A5D8-74ECB63F920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3165453" y="4305124"/>
            <a:ext cx="725840" cy="72584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F05E90D5-68EB-458D-A2A0-1843C8D6597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22753" y="4494862"/>
            <a:ext cx="928461" cy="657225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37C68F0A-8BC2-412B-8D79-B8178EA29E8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05493" y="5059539"/>
            <a:ext cx="542925" cy="341486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FA1D82C4-E5D5-464F-820A-27D6D114EAC5}"/>
              </a:ext>
            </a:extLst>
          </p:cNvPr>
          <p:cNvSpPr txBox="1"/>
          <p:nvPr/>
        </p:nvSpPr>
        <p:spPr>
          <a:xfrm>
            <a:off x="3468081" y="4185674"/>
            <a:ext cx="7912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Networks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1954E79-7F89-4809-BD76-698021570D0D}"/>
              </a:ext>
            </a:extLst>
          </p:cNvPr>
          <p:cNvSpPr txBox="1"/>
          <p:nvPr/>
        </p:nvSpPr>
        <p:spPr>
          <a:xfrm>
            <a:off x="4457295" y="4166624"/>
            <a:ext cx="671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Displays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1A4AEF2-4F69-48B6-90F5-74FD3AE60D36}"/>
              </a:ext>
            </a:extLst>
          </p:cNvPr>
          <p:cNvSpPr txBox="1"/>
          <p:nvPr/>
        </p:nvSpPr>
        <p:spPr>
          <a:xfrm>
            <a:off x="3833377" y="5068289"/>
            <a:ext cx="5469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Inputs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F717BDA-9465-43DF-B246-65C26E7F81A1}"/>
              </a:ext>
            </a:extLst>
          </p:cNvPr>
          <p:cNvSpPr txBox="1"/>
          <p:nvPr/>
        </p:nvSpPr>
        <p:spPr>
          <a:xfrm>
            <a:off x="2985574" y="1990697"/>
            <a:ext cx="764953" cy="27699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Process 2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9859802-B6D8-4A45-BDAA-80EF3A1B8AC6}"/>
              </a:ext>
            </a:extLst>
          </p:cNvPr>
          <p:cNvSpPr txBox="1"/>
          <p:nvPr/>
        </p:nvSpPr>
        <p:spPr>
          <a:xfrm>
            <a:off x="4002753" y="1990919"/>
            <a:ext cx="764953" cy="27699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Process 3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59264C3C-1BB0-4A0E-A7E3-5AAEB4D94534}"/>
              </a:ext>
            </a:extLst>
          </p:cNvPr>
          <p:cNvGrpSpPr/>
          <p:nvPr/>
        </p:nvGrpSpPr>
        <p:grpSpPr>
          <a:xfrm>
            <a:off x="2067621" y="4046074"/>
            <a:ext cx="1028700" cy="1386317"/>
            <a:chOff x="3505200" y="4267200"/>
            <a:chExt cx="1371600" cy="2286000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DDB212D1-9299-41C2-9B1B-B4F39A4FDF5F}"/>
                </a:ext>
              </a:extLst>
            </p:cNvPr>
            <p:cNvSpPr/>
            <p:nvPr/>
          </p:nvSpPr>
          <p:spPr bwMode="auto">
            <a:xfrm>
              <a:off x="3810000" y="4267200"/>
              <a:ext cx="685800" cy="533400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685800"/>
              <a:r>
                <a:rPr lang="en-US" sz="1050" dirty="0" err="1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Ctrlr</a:t>
              </a:r>
              <a:endParaRPr lang="en-US" sz="1050" dirty="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655DD045-D05D-45FF-B2FB-8B8DD928E4B8}"/>
                </a:ext>
              </a:extLst>
            </p:cNvPr>
            <p:cNvCxnSpPr/>
            <p:nvPr/>
          </p:nvCxnSpPr>
          <p:spPr bwMode="auto">
            <a:xfrm>
              <a:off x="4191000" y="4800600"/>
              <a:ext cx="0" cy="76200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19E31743-3C12-4E63-B396-94897C50535B}"/>
                </a:ext>
              </a:extLst>
            </p:cNvPr>
            <p:cNvCxnSpPr/>
            <p:nvPr/>
          </p:nvCxnSpPr>
          <p:spPr bwMode="auto">
            <a:xfrm>
              <a:off x="4191000" y="5029200"/>
              <a:ext cx="685800" cy="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7C39D10C-CEF4-4142-B046-FE30CAD1AE10}"/>
                </a:ext>
              </a:extLst>
            </p:cNvPr>
            <p:cNvCxnSpPr/>
            <p:nvPr/>
          </p:nvCxnSpPr>
          <p:spPr bwMode="auto">
            <a:xfrm>
              <a:off x="4191000" y="5334000"/>
              <a:ext cx="685800" cy="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5464393B-A890-44C7-9CD8-0772A9EA9D73}"/>
                </a:ext>
              </a:extLst>
            </p:cNvPr>
            <p:cNvCxnSpPr/>
            <p:nvPr/>
          </p:nvCxnSpPr>
          <p:spPr bwMode="auto">
            <a:xfrm>
              <a:off x="3505200" y="5105400"/>
              <a:ext cx="685800" cy="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4047B4F1-BE00-4EC3-BD55-72D9311B27EE}"/>
                </a:ext>
              </a:extLst>
            </p:cNvPr>
            <p:cNvSpPr/>
            <p:nvPr/>
          </p:nvSpPr>
          <p:spPr bwMode="auto">
            <a:xfrm>
              <a:off x="3886200" y="5562600"/>
              <a:ext cx="533400" cy="304800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685800"/>
              <a:endParaRPr lang="en-US" sz="1050" dirty="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27F51095-FE36-46CF-AC63-0B06A595CBD5}"/>
                </a:ext>
              </a:extLst>
            </p:cNvPr>
            <p:cNvCxnSpPr/>
            <p:nvPr/>
          </p:nvCxnSpPr>
          <p:spPr bwMode="auto">
            <a:xfrm>
              <a:off x="4191000" y="5867400"/>
              <a:ext cx="0" cy="68580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41B2320C-FD77-4624-A661-05D11C84E414}"/>
                </a:ext>
              </a:extLst>
            </p:cNvPr>
            <p:cNvCxnSpPr/>
            <p:nvPr/>
          </p:nvCxnSpPr>
          <p:spPr bwMode="auto">
            <a:xfrm>
              <a:off x="4191000" y="6096000"/>
              <a:ext cx="685800" cy="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DA97E38A-5EB2-44E8-986F-B27ED4288FEF}"/>
                </a:ext>
              </a:extLst>
            </p:cNvPr>
            <p:cNvCxnSpPr/>
            <p:nvPr/>
          </p:nvCxnSpPr>
          <p:spPr bwMode="auto">
            <a:xfrm>
              <a:off x="4191000" y="6248400"/>
              <a:ext cx="685800" cy="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</p:grpSp>
      <p:cxnSp>
        <p:nvCxnSpPr>
          <p:cNvPr id="18" name="Connector: Curved 17">
            <a:extLst>
              <a:ext uri="{FF2B5EF4-FFF2-40B4-BE49-F238E27FC236}">
                <a16:creationId xmlns:a16="http://schemas.microsoft.com/office/drawing/2014/main" id="{2A0BE913-1429-436D-94C6-24052ACF92BB}"/>
              </a:ext>
            </a:extLst>
          </p:cNvPr>
          <p:cNvCxnSpPr>
            <a:cxnSpLocks/>
          </p:cNvCxnSpPr>
          <p:nvPr/>
        </p:nvCxnSpPr>
        <p:spPr>
          <a:xfrm flipV="1">
            <a:off x="1654866" y="3316464"/>
            <a:ext cx="1674743" cy="1376558"/>
          </a:xfrm>
          <a:prstGeom prst="curvedConnector3">
            <a:avLst>
              <a:gd name="adj1" fmla="val 50000"/>
            </a:avLst>
          </a:prstGeom>
          <a:ln w="38100">
            <a:solidFill>
              <a:schemeClr val="accent5">
                <a:lumMod val="75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Curved 50">
            <a:extLst>
              <a:ext uri="{FF2B5EF4-FFF2-40B4-BE49-F238E27FC236}">
                <a16:creationId xmlns:a16="http://schemas.microsoft.com/office/drawing/2014/main" id="{E4CEB136-A8E6-4A39-99A3-3D6865766D81}"/>
              </a:ext>
            </a:extLst>
          </p:cNvPr>
          <p:cNvCxnSpPr>
            <a:cxnSpLocks/>
            <a:stCxn id="35" idx="3"/>
          </p:cNvCxnSpPr>
          <p:nvPr/>
        </p:nvCxnSpPr>
        <p:spPr>
          <a:xfrm rot="10800000" flipH="1">
            <a:off x="3165453" y="3429000"/>
            <a:ext cx="164156" cy="1239044"/>
          </a:xfrm>
          <a:prstGeom prst="curvedConnector4">
            <a:avLst>
              <a:gd name="adj1" fmla="val -267921"/>
              <a:gd name="adj2" fmla="val 99539"/>
            </a:avLst>
          </a:prstGeom>
          <a:ln w="38100">
            <a:solidFill>
              <a:schemeClr val="accent5">
                <a:lumMod val="75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5202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5C77F-660A-43A3-8126-43A0F77E4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 Basics: Look and Feel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3193DD4-304A-4B76-81C9-FBF787FE779B}"/>
              </a:ext>
            </a:extLst>
          </p:cNvPr>
          <p:cNvSpPr/>
          <p:nvPr/>
        </p:nvSpPr>
        <p:spPr bwMode="auto">
          <a:xfrm>
            <a:off x="390827" y="4252717"/>
            <a:ext cx="8339138" cy="1266824"/>
          </a:xfrm>
          <a:prstGeom prst="rect">
            <a:avLst/>
          </a:prstGeom>
          <a:pattFill prst="horzBrick">
            <a:fgClr>
              <a:schemeClr val="bg2">
                <a:lumMod val="40000"/>
                <a:lumOff val="60000"/>
              </a:schemeClr>
            </a:fgClr>
            <a:bgClr>
              <a:prstClr val="white"/>
            </a:bgClr>
          </a:patt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r" defTabSz="685800"/>
            <a: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HW</a:t>
            </a:r>
          </a:p>
        </p:txBody>
      </p:sp>
      <p:sp>
        <p:nvSpPr>
          <p:cNvPr id="8" name="Rounded Rectangle 6">
            <a:extLst>
              <a:ext uri="{FF2B5EF4-FFF2-40B4-BE49-F238E27FC236}">
                <a16:creationId xmlns:a16="http://schemas.microsoft.com/office/drawing/2014/main" id="{EA9B6AFF-D750-4502-865E-E3737510EED0}"/>
              </a:ext>
            </a:extLst>
          </p:cNvPr>
          <p:cNvSpPr/>
          <p:nvPr/>
        </p:nvSpPr>
        <p:spPr bwMode="auto">
          <a:xfrm>
            <a:off x="1599308" y="4332619"/>
            <a:ext cx="1296594" cy="62865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Processor</a:t>
            </a:r>
            <a:endParaRPr lang="en-US" sz="110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5025C03-FC2A-4CCF-8684-4F37D94D3763}"/>
              </a:ext>
            </a:extLst>
          </p:cNvPr>
          <p:cNvSpPr/>
          <p:nvPr/>
        </p:nvSpPr>
        <p:spPr bwMode="auto">
          <a:xfrm>
            <a:off x="3705164" y="4332619"/>
            <a:ext cx="1320456" cy="729854"/>
          </a:xfrm>
          <a:prstGeom prst="rect">
            <a:avLst/>
          </a:prstGeom>
          <a:solidFill>
            <a:srgbClr val="5AAE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Memory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C2174B6-519D-44F7-A8CB-C9D9304FB602}"/>
              </a:ext>
            </a:extLst>
          </p:cNvPr>
          <p:cNvGrpSpPr/>
          <p:nvPr/>
        </p:nvGrpSpPr>
        <p:grpSpPr>
          <a:xfrm>
            <a:off x="2381552" y="4663679"/>
            <a:ext cx="400050" cy="228600"/>
            <a:chOff x="3124200" y="3657600"/>
            <a:chExt cx="533400" cy="3048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FBA6894-B008-4F1D-B22C-730173B3DFD4}"/>
                </a:ext>
              </a:extLst>
            </p:cNvPr>
            <p:cNvSpPr/>
            <p:nvPr/>
          </p:nvSpPr>
          <p:spPr bwMode="auto">
            <a:xfrm>
              <a:off x="3124200" y="3657600"/>
              <a:ext cx="533400" cy="304800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10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6B854A3-399D-4E47-BB10-B204E22F6207}"/>
                </a:ext>
              </a:extLst>
            </p:cNvPr>
            <p:cNvSpPr/>
            <p:nvPr/>
          </p:nvSpPr>
          <p:spPr bwMode="auto">
            <a:xfrm>
              <a:off x="3124200" y="3733800"/>
              <a:ext cx="533400" cy="152400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10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5590399D-D2AD-4FCF-BFD2-DB8D8F919509}"/>
              </a:ext>
            </a:extLst>
          </p:cNvPr>
          <p:cNvSpPr/>
          <p:nvPr/>
        </p:nvSpPr>
        <p:spPr bwMode="auto">
          <a:xfrm>
            <a:off x="4022777" y="4617236"/>
            <a:ext cx="457200" cy="285750"/>
          </a:xfrm>
          <a:prstGeom prst="rect">
            <a:avLst/>
          </a:prstGeom>
          <a:solidFill>
            <a:srgbClr val="FBBA03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10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114092D-E1CB-4952-8CAA-BD6429870DAC}"/>
              </a:ext>
            </a:extLst>
          </p:cNvPr>
          <p:cNvSpPr/>
          <p:nvPr/>
        </p:nvSpPr>
        <p:spPr bwMode="auto">
          <a:xfrm>
            <a:off x="3924602" y="4685705"/>
            <a:ext cx="457200" cy="285750"/>
          </a:xfrm>
          <a:prstGeom prst="rect">
            <a:avLst/>
          </a:prstGeom>
          <a:solidFill>
            <a:srgbClr val="CC3333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10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A1809EB-73C2-4CF6-B753-8F1B20E63381}"/>
              </a:ext>
            </a:extLst>
          </p:cNvPr>
          <p:cNvSpPr/>
          <p:nvPr/>
        </p:nvSpPr>
        <p:spPr bwMode="auto">
          <a:xfrm>
            <a:off x="3826426" y="4748261"/>
            <a:ext cx="457200" cy="29762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10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E4894ED-F264-49FF-B7AB-BA4E6C68158A}"/>
              </a:ext>
            </a:extLst>
          </p:cNvPr>
          <p:cNvSpPr/>
          <p:nvPr/>
        </p:nvSpPr>
        <p:spPr bwMode="auto">
          <a:xfrm>
            <a:off x="3295870" y="4334254"/>
            <a:ext cx="457197" cy="351451"/>
          </a:xfrm>
          <a:prstGeom prst="rect">
            <a:avLst/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900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PgTbl</a:t>
            </a:r>
            <a:endParaRPr lang="en-US" sz="90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&amp; TLB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2D33204-BC10-46FF-B132-F33C746DE9B8}"/>
              </a:ext>
            </a:extLst>
          </p:cNvPr>
          <p:cNvCxnSpPr>
            <a:cxnSpLocks/>
          </p:cNvCxnSpPr>
          <p:nvPr/>
        </p:nvCxnSpPr>
        <p:spPr bwMode="auto">
          <a:xfrm flipV="1">
            <a:off x="2895901" y="4783331"/>
            <a:ext cx="807561" cy="1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</p:spPr>
      </p:cxnSp>
      <p:cxnSp>
        <p:nvCxnSpPr>
          <p:cNvPr id="17" name="Curved Connector 54">
            <a:extLst>
              <a:ext uri="{FF2B5EF4-FFF2-40B4-BE49-F238E27FC236}">
                <a16:creationId xmlns:a16="http://schemas.microsoft.com/office/drawing/2014/main" id="{1C7D6572-FBEF-45D3-B9EB-4A6924279104}"/>
              </a:ext>
            </a:extLst>
          </p:cNvPr>
          <p:cNvCxnSpPr>
            <a:cxnSpLocks/>
          </p:cNvCxnSpPr>
          <p:nvPr/>
        </p:nvCxnSpPr>
        <p:spPr bwMode="auto">
          <a:xfrm>
            <a:off x="2648253" y="4806492"/>
            <a:ext cx="1331663" cy="163111"/>
          </a:xfrm>
          <a:prstGeom prst="curvedConnector3">
            <a:avLst>
              <a:gd name="adj1" fmla="val 23535"/>
            </a:avLst>
          </a:prstGeom>
          <a:solidFill>
            <a:schemeClr val="accent1"/>
          </a:solidFill>
          <a:ln w="22225" cap="flat" cmpd="sng" algn="ctr">
            <a:solidFill>
              <a:schemeClr val="tx1"/>
            </a:solidFill>
            <a:prstDash val="solid"/>
            <a:round/>
            <a:headEnd type="triangle" w="sm" len="sm"/>
            <a:tailEnd type="triangle"/>
          </a:ln>
          <a:effectLst/>
        </p:spPr>
      </p:cxnSp>
      <p:sp>
        <p:nvSpPr>
          <p:cNvPr id="26" name="Can 38">
            <a:extLst>
              <a:ext uri="{FF2B5EF4-FFF2-40B4-BE49-F238E27FC236}">
                <a16:creationId xmlns:a16="http://schemas.microsoft.com/office/drawing/2014/main" id="{2D66A6BA-E078-4243-A542-4EDF0004EFC1}"/>
              </a:ext>
            </a:extLst>
          </p:cNvPr>
          <p:cNvSpPr/>
          <p:nvPr/>
        </p:nvSpPr>
        <p:spPr bwMode="auto">
          <a:xfrm>
            <a:off x="5181488" y="4332619"/>
            <a:ext cx="733425" cy="729854"/>
          </a:xfrm>
          <a:prstGeom prst="can">
            <a:avLst/>
          </a:prstGeom>
          <a:solidFill>
            <a:srgbClr val="5AAE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Storage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57205715-3232-4739-82EE-E1D9E0C153A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6107271" y="4283950"/>
            <a:ext cx="952862" cy="952862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A8A63F55-8F57-4FCF-A466-B7ABFA7D293F}"/>
              </a:ext>
            </a:extLst>
          </p:cNvPr>
          <p:cNvSpPr txBox="1"/>
          <p:nvPr/>
        </p:nvSpPr>
        <p:spPr>
          <a:xfrm>
            <a:off x="6062870" y="4274749"/>
            <a:ext cx="7912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Networks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44B237A5-A629-47CA-A0F4-6D264547B1E9}"/>
              </a:ext>
            </a:extLst>
          </p:cNvPr>
          <p:cNvCxnSpPr>
            <a:cxnSpLocks/>
            <a:endCxn id="26" idx="3"/>
          </p:cNvCxnSpPr>
          <p:nvPr/>
        </p:nvCxnSpPr>
        <p:spPr>
          <a:xfrm flipV="1">
            <a:off x="5548201" y="5062473"/>
            <a:ext cx="0" cy="223902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AC006469-8BAB-4F3E-A8D9-EB19E5DDCFD3}"/>
              </a:ext>
            </a:extLst>
          </p:cNvPr>
          <p:cNvCxnSpPr>
            <a:cxnSpLocks/>
          </p:cNvCxnSpPr>
          <p:nvPr/>
        </p:nvCxnSpPr>
        <p:spPr>
          <a:xfrm flipV="1">
            <a:off x="6475027" y="5045886"/>
            <a:ext cx="0" cy="240489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800CF464-6799-4EF1-A173-649974B69470}"/>
              </a:ext>
            </a:extLst>
          </p:cNvPr>
          <p:cNvCxnSpPr>
            <a:cxnSpLocks/>
          </p:cNvCxnSpPr>
          <p:nvPr/>
        </p:nvCxnSpPr>
        <p:spPr>
          <a:xfrm flipV="1">
            <a:off x="3179663" y="4835130"/>
            <a:ext cx="0" cy="451245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077FE5F6-6698-44C8-949A-3B1FFA12825F}"/>
              </a:ext>
            </a:extLst>
          </p:cNvPr>
          <p:cNvCxnSpPr>
            <a:cxnSpLocks/>
            <a:endCxn id="56" idx="1"/>
          </p:cNvCxnSpPr>
          <p:nvPr/>
        </p:nvCxnSpPr>
        <p:spPr>
          <a:xfrm>
            <a:off x="2895901" y="5291036"/>
            <a:ext cx="949575" cy="1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0182EB5C-4F86-416A-B81D-EA223AEB393C}"/>
              </a:ext>
            </a:extLst>
          </p:cNvPr>
          <p:cNvSpPr/>
          <p:nvPr/>
        </p:nvSpPr>
        <p:spPr bwMode="auto">
          <a:xfrm>
            <a:off x="3845476" y="5181100"/>
            <a:ext cx="783230" cy="219873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I/O </a:t>
            </a:r>
            <a:r>
              <a:rPr lang="en-US" sz="1100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Ctrlr</a:t>
            </a:r>
            <a:endParaRPr lang="en-US" sz="110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7CEF80FD-C99C-4106-86FD-C44623EF6D66}"/>
              </a:ext>
            </a:extLst>
          </p:cNvPr>
          <p:cNvCxnSpPr>
            <a:cxnSpLocks/>
            <a:stCxn id="56" idx="3"/>
          </p:cNvCxnSpPr>
          <p:nvPr/>
        </p:nvCxnSpPr>
        <p:spPr>
          <a:xfrm flipV="1">
            <a:off x="4628706" y="5286375"/>
            <a:ext cx="3859462" cy="0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 62">
            <a:extLst>
              <a:ext uri="{FF2B5EF4-FFF2-40B4-BE49-F238E27FC236}">
                <a16:creationId xmlns:a16="http://schemas.microsoft.com/office/drawing/2014/main" id="{CA91FAA7-997F-463D-B0E7-ECB8FF4BD25C}"/>
              </a:ext>
            </a:extLst>
          </p:cNvPr>
          <p:cNvSpPr/>
          <p:nvPr/>
        </p:nvSpPr>
        <p:spPr>
          <a:xfrm>
            <a:off x="1414764" y="3553916"/>
            <a:ext cx="7315201" cy="702635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OS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C42E879-B352-4CB0-9045-9528A742E94C}"/>
              </a:ext>
            </a:extLst>
          </p:cNvPr>
          <p:cNvSpPr txBox="1"/>
          <p:nvPr/>
        </p:nvSpPr>
        <p:spPr>
          <a:xfrm>
            <a:off x="594189" y="4092779"/>
            <a:ext cx="1011309" cy="276999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ISA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4838629E-2E3E-4207-99FE-90E9B77B1C43}"/>
              </a:ext>
            </a:extLst>
          </p:cNvPr>
          <p:cNvSpPr/>
          <p:nvPr/>
        </p:nvSpPr>
        <p:spPr>
          <a:xfrm>
            <a:off x="1652891" y="2848950"/>
            <a:ext cx="7077074" cy="702635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Process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1F630E64-216C-4D30-9C27-5AEDDDA28456}"/>
              </a:ext>
            </a:extLst>
          </p:cNvPr>
          <p:cNvSpPr/>
          <p:nvPr/>
        </p:nvSpPr>
        <p:spPr bwMode="auto">
          <a:xfrm>
            <a:off x="4521752" y="4663679"/>
            <a:ext cx="473510" cy="360007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05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OS Mem</a:t>
            </a:r>
          </a:p>
        </p:txBody>
      </p:sp>
      <p:sp>
        <p:nvSpPr>
          <p:cNvPr id="81" name="Rectangle: Folded Corner 80">
            <a:extLst>
              <a:ext uri="{FF2B5EF4-FFF2-40B4-BE49-F238E27FC236}">
                <a16:creationId xmlns:a16="http://schemas.microsoft.com/office/drawing/2014/main" id="{19183BC7-FF86-4959-8312-523AE576C3AF}"/>
              </a:ext>
            </a:extLst>
          </p:cNvPr>
          <p:cNvSpPr/>
          <p:nvPr/>
        </p:nvSpPr>
        <p:spPr>
          <a:xfrm>
            <a:off x="4097888" y="1886546"/>
            <a:ext cx="1510752" cy="1103790"/>
          </a:xfrm>
          <a:prstGeom prst="foldedCorner">
            <a:avLst>
              <a:gd name="adj" fmla="val 21333"/>
            </a:avLst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Compiled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Program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DCEED07B-2876-4266-8889-B6933456A2AD}"/>
              </a:ext>
            </a:extLst>
          </p:cNvPr>
          <p:cNvSpPr/>
          <p:nvPr/>
        </p:nvSpPr>
        <p:spPr>
          <a:xfrm>
            <a:off x="4353817" y="2610953"/>
            <a:ext cx="1007813" cy="348187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System Libs</a:t>
            </a: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473344DE-150C-48E1-8B18-C5C21A140188}"/>
              </a:ext>
            </a:extLst>
          </p:cNvPr>
          <p:cNvCxnSpPr>
            <a:cxnSpLocks/>
          </p:cNvCxnSpPr>
          <p:nvPr/>
        </p:nvCxnSpPr>
        <p:spPr>
          <a:xfrm flipV="1">
            <a:off x="2593707" y="3629900"/>
            <a:ext cx="0" cy="70888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FD3737F0-3CFC-4168-9F6E-83512438F226}"/>
              </a:ext>
            </a:extLst>
          </p:cNvPr>
          <p:cNvCxnSpPr>
            <a:cxnSpLocks/>
          </p:cNvCxnSpPr>
          <p:nvPr/>
        </p:nvCxnSpPr>
        <p:spPr>
          <a:xfrm flipV="1">
            <a:off x="4193279" y="3629900"/>
            <a:ext cx="0" cy="70888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CAC55CD2-CE5F-4C43-BA56-7E0797FC6363}"/>
              </a:ext>
            </a:extLst>
          </p:cNvPr>
          <p:cNvCxnSpPr>
            <a:cxnSpLocks/>
          </p:cNvCxnSpPr>
          <p:nvPr/>
        </p:nvCxnSpPr>
        <p:spPr>
          <a:xfrm flipV="1">
            <a:off x="5552648" y="3629900"/>
            <a:ext cx="1" cy="70888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ED2027F6-02F0-4F88-AFB8-0786442C29E4}"/>
              </a:ext>
            </a:extLst>
          </p:cNvPr>
          <p:cNvCxnSpPr>
            <a:cxnSpLocks/>
          </p:cNvCxnSpPr>
          <p:nvPr/>
        </p:nvCxnSpPr>
        <p:spPr>
          <a:xfrm flipV="1">
            <a:off x="6416676" y="3629900"/>
            <a:ext cx="0" cy="70888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E4897103-5196-4D83-8C50-ED908C0B63F9}"/>
              </a:ext>
            </a:extLst>
          </p:cNvPr>
          <p:cNvSpPr txBox="1"/>
          <p:nvPr/>
        </p:nvSpPr>
        <p:spPr>
          <a:xfrm>
            <a:off x="1991241" y="3351885"/>
            <a:ext cx="1204932" cy="276999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Threads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903AC2DB-5960-4CF0-B972-E1CDF92622A2}"/>
              </a:ext>
            </a:extLst>
          </p:cNvPr>
          <p:cNvSpPr txBox="1"/>
          <p:nvPr/>
        </p:nvSpPr>
        <p:spPr>
          <a:xfrm>
            <a:off x="3469890" y="3353918"/>
            <a:ext cx="1446777" cy="276999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Address Spaces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AD4C368E-047B-4BC3-8012-71A6CC7B5378}"/>
              </a:ext>
            </a:extLst>
          </p:cNvPr>
          <p:cNvSpPr txBox="1"/>
          <p:nvPr/>
        </p:nvSpPr>
        <p:spPr>
          <a:xfrm>
            <a:off x="5190384" y="3353342"/>
            <a:ext cx="724529" cy="276999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Files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ED3D70A-C8B7-4AAE-8DB5-86A5FF23DEF3}"/>
              </a:ext>
            </a:extLst>
          </p:cNvPr>
          <p:cNvSpPr txBox="1"/>
          <p:nvPr/>
        </p:nvSpPr>
        <p:spPr>
          <a:xfrm>
            <a:off x="6046869" y="3353342"/>
            <a:ext cx="739613" cy="276999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Sockets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35B5545-DE54-7E44-8CD1-F502B1EF17EB}"/>
              </a:ext>
            </a:extLst>
          </p:cNvPr>
          <p:cNvSpPr/>
          <p:nvPr/>
        </p:nvSpPr>
        <p:spPr>
          <a:xfrm>
            <a:off x="2567264" y="3036843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Execution environment with restricted rights provided by OS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3E2852E1-2D65-AA40-A4F8-85D0792227E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31997" y="4622545"/>
            <a:ext cx="624800" cy="442273"/>
          </a:xfrm>
          <a:prstGeom prst="rect">
            <a:avLst/>
          </a:prstGeom>
        </p:spPr>
      </p:pic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02D6CA6C-DAFC-A14D-BF1B-CB40EC506BBB}"/>
              </a:ext>
            </a:extLst>
          </p:cNvPr>
          <p:cNvCxnSpPr>
            <a:cxnSpLocks/>
          </p:cNvCxnSpPr>
          <p:nvPr/>
        </p:nvCxnSpPr>
        <p:spPr>
          <a:xfrm flipV="1">
            <a:off x="7244397" y="5045886"/>
            <a:ext cx="0" cy="240489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21AD37E2-915E-F342-9B06-07C98214C12A}"/>
              </a:ext>
            </a:extLst>
          </p:cNvPr>
          <p:cNvSpPr txBox="1"/>
          <p:nvPr/>
        </p:nvSpPr>
        <p:spPr>
          <a:xfrm>
            <a:off x="6908761" y="4274749"/>
            <a:ext cx="671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Displays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10C4372E-0488-0943-BA94-AB91A09F8B93}"/>
              </a:ext>
            </a:extLst>
          </p:cNvPr>
          <p:cNvCxnSpPr>
            <a:cxnSpLocks/>
          </p:cNvCxnSpPr>
          <p:nvPr/>
        </p:nvCxnSpPr>
        <p:spPr>
          <a:xfrm flipV="1">
            <a:off x="7244397" y="3629900"/>
            <a:ext cx="0" cy="70888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E24AF6A9-4AFF-B149-879F-A8B6CA707B77}"/>
              </a:ext>
            </a:extLst>
          </p:cNvPr>
          <p:cNvSpPr txBox="1"/>
          <p:nvPr/>
        </p:nvSpPr>
        <p:spPr>
          <a:xfrm>
            <a:off x="6846875" y="3353342"/>
            <a:ext cx="795043" cy="276999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Windows</a:t>
            </a:r>
          </a:p>
        </p:txBody>
      </p:sp>
    </p:spTree>
    <p:extLst>
      <p:ext uri="{BB962C8B-B14F-4D97-AF65-F5344CB8AC3E}">
        <p14:creationId xmlns:p14="http://schemas.microsoft.com/office/powerpoint/2010/main" val="2237259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2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2.22222E-6 L 2.5E-6 0.25 " pathEditMode="relative" rAng="0" ptsTypes="AA">
                                      <p:cBhvr>
                                        <p:cTn id="11" dur="1000" spd="-10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5" grpId="1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5C77F-660A-43A3-8126-43A0F77E4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 Basics: Background Management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3193DD4-304A-4B76-81C9-FBF787FE779B}"/>
              </a:ext>
            </a:extLst>
          </p:cNvPr>
          <p:cNvSpPr/>
          <p:nvPr/>
        </p:nvSpPr>
        <p:spPr bwMode="auto">
          <a:xfrm>
            <a:off x="390827" y="4252717"/>
            <a:ext cx="8339138" cy="1266824"/>
          </a:xfrm>
          <a:prstGeom prst="rect">
            <a:avLst/>
          </a:prstGeom>
          <a:pattFill prst="horzBrick">
            <a:fgClr>
              <a:schemeClr val="bg2">
                <a:lumMod val="40000"/>
                <a:lumOff val="60000"/>
              </a:schemeClr>
            </a:fgClr>
            <a:bgClr>
              <a:prstClr val="white"/>
            </a:bgClr>
          </a:patt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r" defTabSz="685800"/>
            <a: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HW</a:t>
            </a:r>
          </a:p>
        </p:txBody>
      </p:sp>
      <p:sp>
        <p:nvSpPr>
          <p:cNvPr id="8" name="Rounded Rectangle 6">
            <a:extLst>
              <a:ext uri="{FF2B5EF4-FFF2-40B4-BE49-F238E27FC236}">
                <a16:creationId xmlns:a16="http://schemas.microsoft.com/office/drawing/2014/main" id="{EA9B6AFF-D750-4502-865E-E3737510EED0}"/>
              </a:ext>
            </a:extLst>
          </p:cNvPr>
          <p:cNvSpPr/>
          <p:nvPr/>
        </p:nvSpPr>
        <p:spPr bwMode="auto">
          <a:xfrm>
            <a:off x="1599308" y="4332619"/>
            <a:ext cx="1296594" cy="62865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Processor</a:t>
            </a:r>
            <a:endParaRPr lang="en-US" sz="110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5025C03-FC2A-4CCF-8684-4F37D94D3763}"/>
              </a:ext>
            </a:extLst>
          </p:cNvPr>
          <p:cNvSpPr/>
          <p:nvPr/>
        </p:nvSpPr>
        <p:spPr bwMode="auto">
          <a:xfrm>
            <a:off x="3705164" y="4332619"/>
            <a:ext cx="1320456" cy="729854"/>
          </a:xfrm>
          <a:prstGeom prst="rect">
            <a:avLst/>
          </a:prstGeom>
          <a:solidFill>
            <a:srgbClr val="5AAE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Memory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C2174B6-519D-44F7-A8CB-C9D9304FB602}"/>
              </a:ext>
            </a:extLst>
          </p:cNvPr>
          <p:cNvGrpSpPr/>
          <p:nvPr/>
        </p:nvGrpSpPr>
        <p:grpSpPr>
          <a:xfrm>
            <a:off x="2381552" y="4663679"/>
            <a:ext cx="400050" cy="228600"/>
            <a:chOff x="3124200" y="3657600"/>
            <a:chExt cx="533400" cy="3048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FBA6894-B008-4F1D-B22C-730173B3DFD4}"/>
                </a:ext>
              </a:extLst>
            </p:cNvPr>
            <p:cNvSpPr/>
            <p:nvPr/>
          </p:nvSpPr>
          <p:spPr bwMode="auto">
            <a:xfrm>
              <a:off x="3124200" y="3657600"/>
              <a:ext cx="533400" cy="304800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10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6B854A3-399D-4E47-BB10-B204E22F6207}"/>
                </a:ext>
              </a:extLst>
            </p:cNvPr>
            <p:cNvSpPr/>
            <p:nvPr/>
          </p:nvSpPr>
          <p:spPr bwMode="auto">
            <a:xfrm>
              <a:off x="3124200" y="3733800"/>
              <a:ext cx="533400" cy="152400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10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5590399D-D2AD-4FCF-BFD2-DB8D8F919509}"/>
              </a:ext>
            </a:extLst>
          </p:cNvPr>
          <p:cNvSpPr/>
          <p:nvPr/>
        </p:nvSpPr>
        <p:spPr bwMode="auto">
          <a:xfrm>
            <a:off x="4022777" y="4617236"/>
            <a:ext cx="457200" cy="285750"/>
          </a:xfrm>
          <a:prstGeom prst="rect">
            <a:avLst/>
          </a:prstGeom>
          <a:solidFill>
            <a:srgbClr val="FBBA03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10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114092D-E1CB-4952-8CAA-BD6429870DAC}"/>
              </a:ext>
            </a:extLst>
          </p:cNvPr>
          <p:cNvSpPr/>
          <p:nvPr/>
        </p:nvSpPr>
        <p:spPr bwMode="auto">
          <a:xfrm>
            <a:off x="3924602" y="4685705"/>
            <a:ext cx="457200" cy="285750"/>
          </a:xfrm>
          <a:prstGeom prst="rect">
            <a:avLst/>
          </a:prstGeom>
          <a:solidFill>
            <a:srgbClr val="CC3333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10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A1809EB-73C2-4CF6-B753-8F1B20E63381}"/>
              </a:ext>
            </a:extLst>
          </p:cNvPr>
          <p:cNvSpPr/>
          <p:nvPr/>
        </p:nvSpPr>
        <p:spPr bwMode="auto">
          <a:xfrm>
            <a:off x="3826426" y="4748261"/>
            <a:ext cx="457200" cy="29762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10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E4894ED-F264-49FF-B7AB-BA4E6C68158A}"/>
              </a:ext>
            </a:extLst>
          </p:cNvPr>
          <p:cNvSpPr/>
          <p:nvPr/>
        </p:nvSpPr>
        <p:spPr bwMode="auto">
          <a:xfrm>
            <a:off x="3295870" y="4334254"/>
            <a:ext cx="457197" cy="351451"/>
          </a:xfrm>
          <a:prstGeom prst="rect">
            <a:avLst/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900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PgTbl</a:t>
            </a:r>
            <a:endParaRPr lang="en-US" sz="90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&amp; TLB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2D33204-BC10-46FF-B132-F33C746DE9B8}"/>
              </a:ext>
            </a:extLst>
          </p:cNvPr>
          <p:cNvCxnSpPr>
            <a:cxnSpLocks/>
          </p:cNvCxnSpPr>
          <p:nvPr/>
        </p:nvCxnSpPr>
        <p:spPr bwMode="auto">
          <a:xfrm flipV="1">
            <a:off x="2895901" y="4783331"/>
            <a:ext cx="807561" cy="1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</p:spPr>
      </p:cxnSp>
      <p:cxnSp>
        <p:nvCxnSpPr>
          <p:cNvPr id="17" name="Curved Connector 54">
            <a:extLst>
              <a:ext uri="{FF2B5EF4-FFF2-40B4-BE49-F238E27FC236}">
                <a16:creationId xmlns:a16="http://schemas.microsoft.com/office/drawing/2014/main" id="{1C7D6572-FBEF-45D3-B9EB-4A6924279104}"/>
              </a:ext>
            </a:extLst>
          </p:cNvPr>
          <p:cNvCxnSpPr>
            <a:cxnSpLocks/>
          </p:cNvCxnSpPr>
          <p:nvPr/>
        </p:nvCxnSpPr>
        <p:spPr bwMode="auto">
          <a:xfrm>
            <a:off x="2648253" y="4806492"/>
            <a:ext cx="1331663" cy="163111"/>
          </a:xfrm>
          <a:prstGeom prst="curvedConnector3">
            <a:avLst>
              <a:gd name="adj1" fmla="val 23535"/>
            </a:avLst>
          </a:prstGeom>
          <a:solidFill>
            <a:schemeClr val="accent1"/>
          </a:solidFill>
          <a:ln w="22225" cap="flat" cmpd="sng" algn="ctr">
            <a:solidFill>
              <a:schemeClr val="tx1"/>
            </a:solidFill>
            <a:prstDash val="solid"/>
            <a:round/>
            <a:headEnd type="triangle" w="sm" len="sm"/>
            <a:tailEnd type="triangle"/>
          </a:ln>
          <a:effectLst/>
        </p:spPr>
      </p:cxnSp>
      <p:sp>
        <p:nvSpPr>
          <p:cNvPr id="26" name="Can 38">
            <a:extLst>
              <a:ext uri="{FF2B5EF4-FFF2-40B4-BE49-F238E27FC236}">
                <a16:creationId xmlns:a16="http://schemas.microsoft.com/office/drawing/2014/main" id="{2D66A6BA-E078-4243-A542-4EDF0004EFC1}"/>
              </a:ext>
            </a:extLst>
          </p:cNvPr>
          <p:cNvSpPr/>
          <p:nvPr/>
        </p:nvSpPr>
        <p:spPr bwMode="auto">
          <a:xfrm>
            <a:off x="5181488" y="4332619"/>
            <a:ext cx="733425" cy="729854"/>
          </a:xfrm>
          <a:prstGeom prst="can">
            <a:avLst/>
          </a:prstGeom>
          <a:solidFill>
            <a:srgbClr val="5AAE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Storage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57205715-3232-4739-82EE-E1D9E0C153A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6107271" y="4283950"/>
            <a:ext cx="952862" cy="952862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A8A63F55-8F57-4FCF-A466-B7ABFA7D293F}"/>
              </a:ext>
            </a:extLst>
          </p:cNvPr>
          <p:cNvSpPr txBox="1"/>
          <p:nvPr/>
        </p:nvSpPr>
        <p:spPr>
          <a:xfrm>
            <a:off x="6062870" y="4274749"/>
            <a:ext cx="7912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Networks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44B237A5-A629-47CA-A0F4-6D264547B1E9}"/>
              </a:ext>
            </a:extLst>
          </p:cNvPr>
          <p:cNvCxnSpPr>
            <a:cxnSpLocks/>
            <a:endCxn id="26" idx="3"/>
          </p:cNvCxnSpPr>
          <p:nvPr/>
        </p:nvCxnSpPr>
        <p:spPr>
          <a:xfrm flipV="1">
            <a:off x="5548201" y="5062473"/>
            <a:ext cx="0" cy="223902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AC006469-8BAB-4F3E-A8D9-EB19E5DDCFD3}"/>
              </a:ext>
            </a:extLst>
          </p:cNvPr>
          <p:cNvCxnSpPr>
            <a:cxnSpLocks/>
          </p:cNvCxnSpPr>
          <p:nvPr/>
        </p:nvCxnSpPr>
        <p:spPr>
          <a:xfrm flipV="1">
            <a:off x="6475027" y="5045886"/>
            <a:ext cx="0" cy="240489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800CF464-6799-4EF1-A173-649974B69470}"/>
              </a:ext>
            </a:extLst>
          </p:cNvPr>
          <p:cNvCxnSpPr>
            <a:cxnSpLocks/>
          </p:cNvCxnSpPr>
          <p:nvPr/>
        </p:nvCxnSpPr>
        <p:spPr>
          <a:xfrm flipV="1">
            <a:off x="3179663" y="4835130"/>
            <a:ext cx="0" cy="451245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077FE5F6-6698-44C8-949A-3B1FFA12825F}"/>
              </a:ext>
            </a:extLst>
          </p:cNvPr>
          <p:cNvCxnSpPr>
            <a:cxnSpLocks/>
            <a:endCxn id="56" idx="1"/>
          </p:cNvCxnSpPr>
          <p:nvPr/>
        </p:nvCxnSpPr>
        <p:spPr>
          <a:xfrm>
            <a:off x="2895901" y="5291036"/>
            <a:ext cx="949575" cy="1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0182EB5C-4F86-416A-B81D-EA223AEB393C}"/>
              </a:ext>
            </a:extLst>
          </p:cNvPr>
          <p:cNvSpPr/>
          <p:nvPr/>
        </p:nvSpPr>
        <p:spPr bwMode="auto">
          <a:xfrm>
            <a:off x="3845476" y="5181100"/>
            <a:ext cx="783230" cy="219873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I/O </a:t>
            </a:r>
            <a:r>
              <a:rPr lang="en-US" sz="1100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Ctrlr</a:t>
            </a:r>
            <a:endParaRPr lang="en-US" sz="110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7CEF80FD-C99C-4106-86FD-C44623EF6D66}"/>
              </a:ext>
            </a:extLst>
          </p:cNvPr>
          <p:cNvCxnSpPr>
            <a:cxnSpLocks/>
            <a:stCxn id="56" idx="3"/>
          </p:cNvCxnSpPr>
          <p:nvPr/>
        </p:nvCxnSpPr>
        <p:spPr>
          <a:xfrm flipV="1">
            <a:off x="4628706" y="5286375"/>
            <a:ext cx="3859462" cy="0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 62">
            <a:extLst>
              <a:ext uri="{FF2B5EF4-FFF2-40B4-BE49-F238E27FC236}">
                <a16:creationId xmlns:a16="http://schemas.microsoft.com/office/drawing/2014/main" id="{CA91FAA7-997F-463D-B0E7-ECB8FF4BD25C}"/>
              </a:ext>
            </a:extLst>
          </p:cNvPr>
          <p:cNvSpPr/>
          <p:nvPr/>
        </p:nvSpPr>
        <p:spPr>
          <a:xfrm>
            <a:off x="1414764" y="3553916"/>
            <a:ext cx="7315201" cy="702635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OS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C42E879-B352-4CB0-9045-9528A742E94C}"/>
              </a:ext>
            </a:extLst>
          </p:cNvPr>
          <p:cNvSpPr txBox="1"/>
          <p:nvPr/>
        </p:nvSpPr>
        <p:spPr>
          <a:xfrm>
            <a:off x="594189" y="4092779"/>
            <a:ext cx="1011309" cy="276999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ISA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4838629E-2E3E-4207-99FE-90E9B77B1C43}"/>
              </a:ext>
            </a:extLst>
          </p:cNvPr>
          <p:cNvSpPr/>
          <p:nvPr/>
        </p:nvSpPr>
        <p:spPr>
          <a:xfrm>
            <a:off x="1652891" y="2848950"/>
            <a:ext cx="7077074" cy="702635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Process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1F630E64-216C-4D30-9C27-5AEDDDA28456}"/>
              </a:ext>
            </a:extLst>
          </p:cNvPr>
          <p:cNvSpPr/>
          <p:nvPr/>
        </p:nvSpPr>
        <p:spPr bwMode="auto">
          <a:xfrm>
            <a:off x="4521752" y="4663679"/>
            <a:ext cx="473510" cy="360007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05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OS Mem</a:t>
            </a:r>
          </a:p>
        </p:txBody>
      </p:sp>
      <p:sp>
        <p:nvSpPr>
          <p:cNvPr id="81" name="Rectangle: Folded Corner 80">
            <a:extLst>
              <a:ext uri="{FF2B5EF4-FFF2-40B4-BE49-F238E27FC236}">
                <a16:creationId xmlns:a16="http://schemas.microsoft.com/office/drawing/2014/main" id="{19183BC7-FF86-4959-8312-523AE576C3AF}"/>
              </a:ext>
            </a:extLst>
          </p:cNvPr>
          <p:cNvSpPr/>
          <p:nvPr/>
        </p:nvSpPr>
        <p:spPr>
          <a:xfrm>
            <a:off x="4097888" y="1886546"/>
            <a:ext cx="1510752" cy="1103790"/>
          </a:xfrm>
          <a:prstGeom prst="foldedCorner">
            <a:avLst>
              <a:gd name="adj" fmla="val 21333"/>
            </a:avLst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Compiled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Program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DCEED07B-2876-4266-8889-B6933456A2AD}"/>
              </a:ext>
            </a:extLst>
          </p:cNvPr>
          <p:cNvSpPr/>
          <p:nvPr/>
        </p:nvSpPr>
        <p:spPr>
          <a:xfrm>
            <a:off x="4353817" y="2610953"/>
            <a:ext cx="1007813" cy="348187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System Libs</a:t>
            </a: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473344DE-150C-48E1-8B18-C5C21A140188}"/>
              </a:ext>
            </a:extLst>
          </p:cNvPr>
          <p:cNvCxnSpPr>
            <a:cxnSpLocks/>
          </p:cNvCxnSpPr>
          <p:nvPr/>
        </p:nvCxnSpPr>
        <p:spPr>
          <a:xfrm flipV="1">
            <a:off x="2593707" y="3629900"/>
            <a:ext cx="0" cy="70888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FD3737F0-3CFC-4168-9F6E-83512438F226}"/>
              </a:ext>
            </a:extLst>
          </p:cNvPr>
          <p:cNvCxnSpPr>
            <a:cxnSpLocks/>
          </p:cNvCxnSpPr>
          <p:nvPr/>
        </p:nvCxnSpPr>
        <p:spPr>
          <a:xfrm flipV="1">
            <a:off x="4193279" y="3629900"/>
            <a:ext cx="0" cy="70888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CAC55CD2-CE5F-4C43-BA56-7E0797FC6363}"/>
              </a:ext>
            </a:extLst>
          </p:cNvPr>
          <p:cNvCxnSpPr>
            <a:cxnSpLocks/>
          </p:cNvCxnSpPr>
          <p:nvPr/>
        </p:nvCxnSpPr>
        <p:spPr>
          <a:xfrm flipV="1">
            <a:off x="5552648" y="3629900"/>
            <a:ext cx="1" cy="70888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ED2027F6-02F0-4F88-AFB8-0786442C29E4}"/>
              </a:ext>
            </a:extLst>
          </p:cNvPr>
          <p:cNvCxnSpPr>
            <a:cxnSpLocks/>
          </p:cNvCxnSpPr>
          <p:nvPr/>
        </p:nvCxnSpPr>
        <p:spPr>
          <a:xfrm flipV="1">
            <a:off x="6416676" y="3629900"/>
            <a:ext cx="0" cy="70888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E4897103-5196-4D83-8C50-ED908C0B63F9}"/>
              </a:ext>
            </a:extLst>
          </p:cNvPr>
          <p:cNvSpPr txBox="1"/>
          <p:nvPr/>
        </p:nvSpPr>
        <p:spPr>
          <a:xfrm>
            <a:off x="1991241" y="3351885"/>
            <a:ext cx="1204932" cy="276999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Threads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903AC2DB-5960-4CF0-B972-E1CDF92622A2}"/>
              </a:ext>
            </a:extLst>
          </p:cNvPr>
          <p:cNvSpPr txBox="1"/>
          <p:nvPr/>
        </p:nvSpPr>
        <p:spPr>
          <a:xfrm>
            <a:off x="3469890" y="3353918"/>
            <a:ext cx="1446777" cy="276999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Address Spaces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AD4C368E-047B-4BC3-8012-71A6CC7B5378}"/>
              </a:ext>
            </a:extLst>
          </p:cNvPr>
          <p:cNvSpPr txBox="1"/>
          <p:nvPr/>
        </p:nvSpPr>
        <p:spPr>
          <a:xfrm>
            <a:off x="5190384" y="3353342"/>
            <a:ext cx="724529" cy="276999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Files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ED3D70A-C8B7-4AAE-8DB5-86A5FF23DEF3}"/>
              </a:ext>
            </a:extLst>
          </p:cNvPr>
          <p:cNvSpPr txBox="1"/>
          <p:nvPr/>
        </p:nvSpPr>
        <p:spPr>
          <a:xfrm>
            <a:off x="6046869" y="3353342"/>
            <a:ext cx="739613" cy="276999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Sockets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35B5545-DE54-7E44-8CD1-F502B1EF17EB}"/>
              </a:ext>
            </a:extLst>
          </p:cNvPr>
          <p:cNvSpPr/>
          <p:nvPr/>
        </p:nvSpPr>
        <p:spPr>
          <a:xfrm>
            <a:off x="2567264" y="3036843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Execution environment with restricted rights provided by OS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3E2852E1-2D65-AA40-A4F8-85D0792227E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31997" y="4622545"/>
            <a:ext cx="624800" cy="442273"/>
          </a:xfrm>
          <a:prstGeom prst="rect">
            <a:avLst/>
          </a:prstGeom>
        </p:spPr>
      </p:pic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02D6CA6C-DAFC-A14D-BF1B-CB40EC506BBB}"/>
              </a:ext>
            </a:extLst>
          </p:cNvPr>
          <p:cNvCxnSpPr>
            <a:cxnSpLocks/>
          </p:cNvCxnSpPr>
          <p:nvPr/>
        </p:nvCxnSpPr>
        <p:spPr>
          <a:xfrm flipV="1">
            <a:off x="7244397" y="5045886"/>
            <a:ext cx="0" cy="240489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21AD37E2-915E-F342-9B06-07C98214C12A}"/>
              </a:ext>
            </a:extLst>
          </p:cNvPr>
          <p:cNvSpPr txBox="1"/>
          <p:nvPr/>
        </p:nvSpPr>
        <p:spPr>
          <a:xfrm>
            <a:off x="6908761" y="4274749"/>
            <a:ext cx="671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Displays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10C4372E-0488-0943-BA94-AB91A09F8B93}"/>
              </a:ext>
            </a:extLst>
          </p:cNvPr>
          <p:cNvCxnSpPr>
            <a:cxnSpLocks/>
          </p:cNvCxnSpPr>
          <p:nvPr/>
        </p:nvCxnSpPr>
        <p:spPr>
          <a:xfrm flipV="1">
            <a:off x="7244397" y="3629900"/>
            <a:ext cx="0" cy="70888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E24AF6A9-4AFF-B149-879F-A8B6CA707B77}"/>
              </a:ext>
            </a:extLst>
          </p:cNvPr>
          <p:cNvSpPr txBox="1"/>
          <p:nvPr/>
        </p:nvSpPr>
        <p:spPr>
          <a:xfrm>
            <a:off x="6846875" y="3353342"/>
            <a:ext cx="795043" cy="276999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Windows</a:t>
            </a:r>
          </a:p>
        </p:txBody>
      </p:sp>
      <p:pic>
        <p:nvPicPr>
          <p:cNvPr id="47" name="Picture 46" descr="A picture containing battery&#10;&#10;Description automatically generated">
            <a:extLst>
              <a:ext uri="{FF2B5EF4-FFF2-40B4-BE49-F238E27FC236}">
                <a16:creationId xmlns:a16="http://schemas.microsoft.com/office/drawing/2014/main" id="{5AAF73FD-7904-664B-B8B7-0B469C8E3B2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clrChange>
              <a:clrFrom>
                <a:srgbClr val="F6F8F7"/>
              </a:clrFrom>
              <a:clrTo>
                <a:srgbClr val="F6F8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7589242" y="4671343"/>
            <a:ext cx="671274" cy="366435"/>
          </a:xfrm>
          <a:prstGeom prst="rect">
            <a:avLst/>
          </a:prstGeom>
        </p:spPr>
      </p:pic>
      <p:sp>
        <p:nvSpPr>
          <p:cNvPr id="48" name="Rectangle: Rounded Corners 23">
            <a:extLst>
              <a:ext uri="{FF2B5EF4-FFF2-40B4-BE49-F238E27FC236}">
                <a16:creationId xmlns:a16="http://schemas.microsoft.com/office/drawing/2014/main" id="{703CD373-A251-0144-9701-5710278326E5}"/>
              </a:ext>
            </a:extLst>
          </p:cNvPr>
          <p:cNvSpPr/>
          <p:nvPr/>
        </p:nvSpPr>
        <p:spPr>
          <a:xfrm>
            <a:off x="7528445" y="3717639"/>
            <a:ext cx="750974" cy="437515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Power Manager</a:t>
            </a:r>
          </a:p>
        </p:txBody>
      </p:sp>
      <p:sp>
        <p:nvSpPr>
          <p:cNvPr id="49" name="Rectangle: Rounded Corners 56">
            <a:extLst>
              <a:ext uri="{FF2B5EF4-FFF2-40B4-BE49-F238E27FC236}">
                <a16:creationId xmlns:a16="http://schemas.microsoft.com/office/drawing/2014/main" id="{F30325FF-D557-2B4D-A98C-A939D04EF6D1}"/>
              </a:ext>
            </a:extLst>
          </p:cNvPr>
          <p:cNvSpPr/>
          <p:nvPr/>
        </p:nvSpPr>
        <p:spPr>
          <a:xfrm>
            <a:off x="5961408" y="3716754"/>
            <a:ext cx="892704" cy="437515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Network Manager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D1475EB2-7EC1-384F-897D-CC109DD20849}"/>
              </a:ext>
            </a:extLst>
          </p:cNvPr>
          <p:cNvCxnSpPr>
            <a:cxnSpLocks/>
          </p:cNvCxnSpPr>
          <p:nvPr/>
        </p:nvCxnSpPr>
        <p:spPr>
          <a:xfrm flipV="1">
            <a:off x="7924879" y="5045886"/>
            <a:ext cx="0" cy="240489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BDE73667-AE06-D04D-926A-F6767C6D7FF0}"/>
              </a:ext>
            </a:extLst>
          </p:cNvPr>
          <p:cNvSpPr txBox="1"/>
          <p:nvPr/>
        </p:nvSpPr>
        <p:spPr>
          <a:xfrm>
            <a:off x="7612359" y="4274749"/>
            <a:ext cx="6250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Battery</a:t>
            </a:r>
          </a:p>
        </p:txBody>
      </p:sp>
    </p:spTree>
    <p:extLst>
      <p:ext uri="{BB962C8B-B14F-4D97-AF65-F5344CB8AC3E}">
        <p14:creationId xmlns:p14="http://schemas.microsoft.com/office/powerpoint/2010/main" val="3873561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4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507757-028B-4578-9388-E9C65A97F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is Entirely Online!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31F65-7C26-4A5D-BEE1-4ECC8BA920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701032"/>
            <a:ext cx="7886700" cy="4944244"/>
          </a:xfrm>
        </p:spPr>
        <p:txBody>
          <a:bodyPr/>
          <a:lstStyle/>
          <a:p>
            <a:r>
              <a:rPr lang="en-US" sz="2400" dirty="0"/>
              <a:t>Lectures will be delivered on Teams</a:t>
            </a:r>
          </a:p>
          <a:p>
            <a:pPr lvl="1"/>
            <a:r>
              <a:rPr lang="en-US" sz="2000" dirty="0"/>
              <a:t>Links are provided on course webpage</a:t>
            </a:r>
          </a:p>
          <a:p>
            <a:pPr lvl="1"/>
            <a:r>
              <a:rPr lang="en-US" sz="2000" dirty="0"/>
              <a:t>Recordings will be available afterwards</a:t>
            </a:r>
          </a:p>
          <a:p>
            <a:pPr lvl="1"/>
            <a:endParaRPr lang="en-US" sz="2000" dirty="0"/>
          </a:p>
          <a:p>
            <a:r>
              <a:rPr lang="en-US" sz="2400" dirty="0"/>
              <a:t>Office hours will be on Teams </a:t>
            </a:r>
          </a:p>
          <a:p>
            <a:pPr lvl="1"/>
            <a:r>
              <a:rPr lang="en-US" sz="2000" dirty="0"/>
              <a:t>Links are provided on course webpage</a:t>
            </a:r>
          </a:p>
          <a:p>
            <a:pPr lvl="1"/>
            <a:r>
              <a:rPr lang="en-US" sz="2000" dirty="0"/>
              <a:t>There will be no recordings</a:t>
            </a:r>
          </a:p>
          <a:p>
            <a:pPr lvl="1"/>
            <a:r>
              <a:rPr lang="en-CA" sz="2000" dirty="0"/>
              <a:t>No office hours during week 1 and reading week</a:t>
            </a:r>
            <a:endParaRPr lang="en-US" sz="2000" dirty="0"/>
          </a:p>
          <a:p>
            <a:pPr lvl="1"/>
            <a:endParaRPr lang="en-US" sz="2000" dirty="0"/>
          </a:p>
          <a:p>
            <a:r>
              <a:rPr lang="en-US" sz="2400" dirty="0"/>
              <a:t>Lab tutorials will be delivered on Teams</a:t>
            </a:r>
          </a:p>
          <a:p>
            <a:pPr lvl="1"/>
            <a:r>
              <a:rPr lang="en-US" sz="2000" dirty="0"/>
              <a:t>Links are provided on course webpage</a:t>
            </a:r>
          </a:p>
          <a:p>
            <a:pPr lvl="1"/>
            <a:endParaRPr lang="en-US" sz="2000" dirty="0"/>
          </a:p>
        </p:txBody>
      </p:sp>
      <p:pic>
        <p:nvPicPr>
          <p:cNvPr id="2054" name="Picture 6" descr="10 Things that Have Happened Since the Switch to Online Classes | Education  | University of Groningen">
            <a:extLst>
              <a:ext uri="{FF2B5EF4-FFF2-40B4-BE49-F238E27FC236}">
                <a16:creationId xmlns:a16="http://schemas.microsoft.com/office/drawing/2014/main" id="{8C640D45-F66A-1248-B351-6401A8C96F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28203" y="1701032"/>
            <a:ext cx="2877647" cy="218516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24313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CFAF71-0EA1-4422-B69D-DB5E935E16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 Basics: Hardware Support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EC4C5A-F01D-4734-8411-9A6CFBB632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OS bottom line is to support applications! </a:t>
            </a:r>
          </a:p>
          <a:p>
            <a:pPr lvl="1"/>
            <a:r>
              <a:rPr lang="en-US" sz="1800" dirty="0"/>
              <a:t>OS itself is </a:t>
            </a:r>
            <a:r>
              <a:rPr lang="en-US" sz="1800" dirty="0">
                <a:solidFill>
                  <a:srgbClr val="FF0000"/>
                </a:solidFill>
              </a:rPr>
              <a:t>incidental</a:t>
            </a:r>
          </a:p>
          <a:p>
            <a:pPr lvl="1"/>
            <a:r>
              <a:rPr lang="en-US" sz="1800" dirty="0"/>
              <a:t>Ideally, OS should have very low performance overhead over raw hardware</a:t>
            </a:r>
          </a:p>
          <a:p>
            <a:endParaRPr lang="en-US" sz="2000" dirty="0"/>
          </a:p>
          <a:p>
            <a:r>
              <a:rPr lang="en-US" sz="2000" dirty="0"/>
              <a:t>OS relies on HW support to provide abstractions </a:t>
            </a:r>
            <a:r>
              <a:rPr lang="en-US" sz="2000" dirty="0">
                <a:solidFill>
                  <a:srgbClr val="FF0000"/>
                </a:solidFill>
              </a:rPr>
              <a:t>efficiently</a:t>
            </a:r>
          </a:p>
          <a:p>
            <a:pPr lvl="1"/>
            <a:r>
              <a:rPr lang="en-US" sz="1800" dirty="0"/>
              <a:t>Dual-mode operation, interrupts, traps, precise exceptions, memory management unit, translation lookaside buffer, etc.</a:t>
            </a:r>
          </a:p>
          <a:p>
            <a:endParaRPr lang="en-US" sz="2000" dirty="0"/>
          </a:p>
          <a:p>
            <a:r>
              <a:rPr lang="en-US" sz="2000" dirty="0"/>
              <a:t>HW support and OS design continue to co-evolve…</a:t>
            </a:r>
          </a:p>
          <a:p>
            <a:pPr lvl="1"/>
            <a:r>
              <a:rPr lang="en-US" sz="1800" dirty="0"/>
              <a:t>… as hardware performance improves (e.g., faster storage/network),  …</a:t>
            </a:r>
          </a:p>
          <a:p>
            <a:pPr lvl="1"/>
            <a:r>
              <a:rPr lang="en-US" sz="1800" dirty="0"/>
              <a:t>… and application requirements change</a:t>
            </a:r>
          </a:p>
          <a:p>
            <a:pPr lvl="1"/>
            <a:r>
              <a:rPr lang="en-US" sz="1800" dirty="0"/>
              <a:t>What we study in this class is result of decades of co-evolution!</a:t>
            </a:r>
          </a:p>
        </p:txBody>
      </p:sp>
    </p:spTree>
    <p:extLst>
      <p:ext uri="{BB962C8B-B14F-4D97-AF65-F5344CB8AC3E}">
        <p14:creationId xmlns:p14="http://schemas.microsoft.com/office/powerpoint/2010/main" val="254624598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Operating Systems Do?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1800" dirty="0"/>
              <a:t>Provide abstractions to applications</a:t>
            </a:r>
          </a:p>
          <a:p>
            <a:pPr lvl="1"/>
            <a:r>
              <a:rPr lang="en-US" sz="1600" dirty="0"/>
              <a:t>File systems</a:t>
            </a:r>
          </a:p>
          <a:p>
            <a:pPr lvl="1"/>
            <a:r>
              <a:rPr lang="en-US" sz="1600" dirty="0"/>
              <a:t>Processes, threads </a:t>
            </a:r>
          </a:p>
          <a:p>
            <a:pPr lvl="1"/>
            <a:r>
              <a:rPr lang="en-US" sz="1600" dirty="0"/>
              <a:t>Virtual memory</a:t>
            </a:r>
          </a:p>
          <a:p>
            <a:pPr lvl="1"/>
            <a:r>
              <a:rPr lang="en-US" sz="1600" dirty="0"/>
              <a:t>Naming system, …</a:t>
            </a:r>
          </a:p>
          <a:p>
            <a:pPr lvl="1"/>
            <a:endParaRPr lang="en-US" sz="1600" dirty="0"/>
          </a:p>
          <a:p>
            <a:r>
              <a:rPr lang="en-US" sz="1800" dirty="0"/>
              <a:t>Manage diverse resources</a:t>
            </a:r>
          </a:p>
          <a:p>
            <a:pPr lvl="1"/>
            <a:r>
              <a:rPr lang="en-US" sz="1600" dirty="0"/>
              <a:t>Memory, CPU, storage, </a:t>
            </a:r>
            <a:r>
              <a:rPr lang="is-IS" sz="1600" dirty="0"/>
              <a:t>. . .</a:t>
            </a:r>
          </a:p>
          <a:p>
            <a:pPr lvl="1"/>
            <a:endParaRPr lang="en-US" sz="1600" dirty="0"/>
          </a:p>
          <a:p>
            <a:r>
              <a:rPr lang="en-US" sz="1800" dirty="0"/>
              <a:t>Achieves above by implementing specific algorithms and techniques</a:t>
            </a:r>
          </a:p>
          <a:p>
            <a:pPr lvl="1"/>
            <a:r>
              <a:rPr lang="en-US" sz="1600" dirty="0"/>
              <a:t>Scheduling</a:t>
            </a:r>
          </a:p>
          <a:p>
            <a:pPr lvl="1"/>
            <a:r>
              <a:rPr lang="en-US" sz="1600" dirty="0"/>
              <a:t>Concurrency</a:t>
            </a:r>
          </a:p>
          <a:p>
            <a:pPr lvl="1"/>
            <a:r>
              <a:rPr lang="en-US" sz="1600" dirty="0"/>
              <a:t>Transactions</a:t>
            </a:r>
          </a:p>
          <a:p>
            <a:pPr lvl="1"/>
            <a:r>
              <a:rPr lang="en-US" sz="1600" dirty="0"/>
              <a:t>Security, …</a:t>
            </a:r>
            <a:endParaRPr lang="en-US" sz="1800" dirty="0"/>
          </a:p>
          <a:p>
            <a:endParaRPr lang="en-US" sz="1800" dirty="0"/>
          </a:p>
        </p:txBody>
      </p:sp>
      <p:pic>
        <p:nvPicPr>
          <p:cNvPr id="13" name="Content Placeholder 8">
            <a:extLst>
              <a:ext uri="{FF2B5EF4-FFF2-40B4-BE49-F238E27FC236}">
                <a16:creationId xmlns:a16="http://schemas.microsoft.com/office/drawing/2014/main" id="{96355419-A871-8944-A8DC-A7F2245D5AF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938" t="1704" r="8298" b="3550"/>
          <a:stretch/>
        </p:blipFill>
        <p:spPr bwMode="auto">
          <a:xfrm>
            <a:off x="4740431" y="1968675"/>
            <a:ext cx="3640053" cy="4385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rapezoid 13">
            <a:extLst>
              <a:ext uri="{FF2B5EF4-FFF2-40B4-BE49-F238E27FC236}">
                <a16:creationId xmlns:a16="http://schemas.microsoft.com/office/drawing/2014/main" id="{F9BC2C67-D79D-F041-9875-4B8458D93961}"/>
              </a:ext>
            </a:extLst>
          </p:cNvPr>
          <p:cNvSpPr/>
          <p:nvPr/>
        </p:nvSpPr>
        <p:spPr>
          <a:xfrm flipV="1">
            <a:off x="4656610" y="1656997"/>
            <a:ext cx="3709269" cy="1717791"/>
          </a:xfrm>
          <a:prstGeom prst="trapezoid">
            <a:avLst>
              <a:gd name="adj" fmla="val 55418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rapezoid 14">
            <a:extLst>
              <a:ext uri="{FF2B5EF4-FFF2-40B4-BE49-F238E27FC236}">
                <a16:creationId xmlns:a16="http://schemas.microsoft.com/office/drawing/2014/main" id="{0DA4CE70-16D4-E441-B4C0-080722B346CE}"/>
              </a:ext>
            </a:extLst>
          </p:cNvPr>
          <p:cNvSpPr/>
          <p:nvPr/>
        </p:nvSpPr>
        <p:spPr>
          <a:xfrm>
            <a:off x="4860655" y="4894688"/>
            <a:ext cx="3372063" cy="1717791"/>
          </a:xfrm>
          <a:prstGeom prst="trapezoid">
            <a:avLst>
              <a:gd name="adj" fmla="val 55418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4158297-C343-8548-8E54-E5CA83C4CFB7}"/>
              </a:ext>
            </a:extLst>
          </p:cNvPr>
          <p:cNvGrpSpPr/>
          <p:nvPr/>
        </p:nvGrpSpPr>
        <p:grpSpPr>
          <a:xfrm>
            <a:off x="5137488" y="1981005"/>
            <a:ext cx="2665755" cy="1403277"/>
            <a:chOff x="2718438" y="1260931"/>
            <a:chExt cx="3548119" cy="1867763"/>
          </a:xfrm>
        </p:grpSpPr>
        <p:pic>
          <p:nvPicPr>
            <p:cNvPr id="17" name="Picture 2" descr="Image result for firefox">
              <a:extLst>
                <a:ext uri="{FF2B5EF4-FFF2-40B4-BE49-F238E27FC236}">
                  <a16:creationId xmlns:a16="http://schemas.microsoft.com/office/drawing/2014/main" id="{48369AB4-E385-5241-A210-3EE6E46DC9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18438" y="1330781"/>
              <a:ext cx="566502" cy="5338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4" descr="Image result for thunderbird">
              <a:extLst>
                <a:ext uri="{FF2B5EF4-FFF2-40B4-BE49-F238E27FC236}">
                  <a16:creationId xmlns:a16="http://schemas.microsoft.com/office/drawing/2014/main" id="{4879D64D-0C1A-9746-A696-8A386616F4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88284" y="2514188"/>
              <a:ext cx="566501" cy="5575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6" descr="Image result for gimp">
              <a:extLst>
                <a:ext uri="{FF2B5EF4-FFF2-40B4-BE49-F238E27FC236}">
                  <a16:creationId xmlns:a16="http://schemas.microsoft.com/office/drawing/2014/main" id="{590EA8FD-3148-A04F-A80B-938D48476D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36429" y="1260931"/>
              <a:ext cx="630128" cy="6301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18" descr="Related image">
              <a:extLst>
                <a:ext uri="{FF2B5EF4-FFF2-40B4-BE49-F238E27FC236}">
                  <a16:creationId xmlns:a16="http://schemas.microsoft.com/office/drawing/2014/main" id="{A504B2A4-E584-F64A-871B-1AC983DF7B5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1858" y="1371473"/>
              <a:ext cx="566501" cy="5665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20" descr="Image result for utorrent logo">
              <a:extLst>
                <a:ext uri="{FF2B5EF4-FFF2-40B4-BE49-F238E27FC236}">
                  <a16:creationId xmlns:a16="http://schemas.microsoft.com/office/drawing/2014/main" id="{3C1A6155-2B85-294D-8040-02F9134045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98778" y="1415581"/>
              <a:ext cx="566501" cy="5665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24" descr="Image result for vlc logo">
              <a:extLst>
                <a:ext uri="{FF2B5EF4-FFF2-40B4-BE49-F238E27FC236}">
                  <a16:creationId xmlns:a16="http://schemas.microsoft.com/office/drawing/2014/main" id="{515473C7-909C-354E-BBA7-39CDB40A1A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76881" y="1850471"/>
              <a:ext cx="566501" cy="5665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26" descr="Image result for adobe acrobat logo">
              <a:extLst>
                <a:ext uri="{FF2B5EF4-FFF2-40B4-BE49-F238E27FC236}">
                  <a16:creationId xmlns:a16="http://schemas.microsoft.com/office/drawing/2014/main" id="{858E0936-7ED9-B74B-A61B-586E59CD7F3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22412" y="1939876"/>
              <a:ext cx="566501" cy="5521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23" descr="A picture containing light, clock&#10;&#10;Description automatically generated">
              <a:extLst>
                <a:ext uri="{FF2B5EF4-FFF2-40B4-BE49-F238E27FC236}">
                  <a16:creationId xmlns:a16="http://schemas.microsoft.com/office/drawing/2014/main" id="{01615E48-BB9F-9741-83A9-693CE6E0C2C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803843" y="2483009"/>
              <a:ext cx="645685" cy="645685"/>
            </a:xfrm>
            <a:prstGeom prst="rect">
              <a:avLst/>
            </a:prstGeom>
          </p:spPr>
        </p:pic>
        <p:pic>
          <p:nvPicPr>
            <p:cNvPr id="25" name="Picture 24" descr="A close up of a sign&#10;&#10;Description automatically generated">
              <a:extLst>
                <a:ext uri="{FF2B5EF4-FFF2-40B4-BE49-F238E27FC236}">
                  <a16:creationId xmlns:a16="http://schemas.microsoft.com/office/drawing/2014/main" id="{38D2D509-F9AD-1447-B455-67239834EE1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76861" y="1904898"/>
              <a:ext cx="593747" cy="552185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91E800A-CDD7-4945-B19F-14BEDE90ECE2}"/>
              </a:ext>
            </a:extLst>
          </p:cNvPr>
          <p:cNvGrpSpPr/>
          <p:nvPr/>
        </p:nvGrpSpPr>
        <p:grpSpPr>
          <a:xfrm>
            <a:off x="5415796" y="4898041"/>
            <a:ext cx="2244404" cy="1365127"/>
            <a:chOff x="833166" y="4021116"/>
            <a:chExt cx="2987301" cy="1816984"/>
          </a:xfrm>
        </p:grpSpPr>
        <p:pic>
          <p:nvPicPr>
            <p:cNvPr id="27" name="Picture 54" descr="Related image">
              <a:extLst>
                <a:ext uri="{FF2B5EF4-FFF2-40B4-BE49-F238E27FC236}">
                  <a16:creationId xmlns:a16="http://schemas.microsoft.com/office/drawing/2014/main" id="{559B1586-A98D-F949-9825-1F248615C9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2172143" y="4078853"/>
              <a:ext cx="540689" cy="540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44" descr="Related image">
              <a:extLst>
                <a:ext uri="{FF2B5EF4-FFF2-40B4-BE49-F238E27FC236}">
                  <a16:creationId xmlns:a16="http://schemas.microsoft.com/office/drawing/2014/main" id="{6F7A48C9-2BEA-4A4D-BD0C-2D9C5405448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2964335" y="4408920"/>
              <a:ext cx="734798" cy="4279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32" descr="Image result for amd gpu">
              <a:extLst>
                <a:ext uri="{FF2B5EF4-FFF2-40B4-BE49-F238E27FC236}">
                  <a16:creationId xmlns:a16="http://schemas.microsoft.com/office/drawing/2014/main" id="{881F4737-1292-5641-B089-9D46C3551A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rot="5400000" flipH="1">
              <a:off x="3172220" y="5116058"/>
              <a:ext cx="829756" cy="4667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34" descr="Image result for nvidia gpu">
              <a:extLst>
                <a:ext uri="{FF2B5EF4-FFF2-40B4-BE49-F238E27FC236}">
                  <a16:creationId xmlns:a16="http://schemas.microsoft.com/office/drawing/2014/main" id="{4EAEFC67-EE38-014A-9479-77EDDCE2AFA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056344" y="4234221"/>
              <a:ext cx="739937" cy="5458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38" descr="Related image">
              <a:extLst>
                <a:ext uri="{FF2B5EF4-FFF2-40B4-BE49-F238E27FC236}">
                  <a16:creationId xmlns:a16="http://schemas.microsoft.com/office/drawing/2014/main" id="{11D56B0C-79D3-EE4E-9A98-74C44CA2B8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700222" y="4180659"/>
              <a:ext cx="473649" cy="3537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40" descr="Image result for intel core i9">
              <a:extLst>
                <a:ext uri="{FF2B5EF4-FFF2-40B4-BE49-F238E27FC236}">
                  <a16:creationId xmlns:a16="http://schemas.microsoft.com/office/drawing/2014/main" id="{A5D7B8A3-70C3-1245-824A-44EBB1B08AD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482705" y="4095255"/>
              <a:ext cx="228750" cy="228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42" descr="Image result for ssd pcie">
              <a:extLst>
                <a:ext uri="{FF2B5EF4-FFF2-40B4-BE49-F238E27FC236}">
                  <a16:creationId xmlns:a16="http://schemas.microsoft.com/office/drawing/2014/main" id="{FAD0CC81-1890-934D-9500-7D43BC02BB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10011" y="4021116"/>
              <a:ext cx="846864" cy="5607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48" descr="Related image">
              <a:extLst>
                <a:ext uri="{FF2B5EF4-FFF2-40B4-BE49-F238E27FC236}">
                  <a16:creationId xmlns:a16="http://schemas.microsoft.com/office/drawing/2014/main" id="{4B9A209F-ECFB-8240-8D79-84FAB849022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33403" y="4816531"/>
              <a:ext cx="1816123" cy="10215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46" descr="Image result for nic card">
              <a:extLst>
                <a:ext uri="{FF2B5EF4-FFF2-40B4-BE49-F238E27FC236}">
                  <a16:creationId xmlns:a16="http://schemas.microsoft.com/office/drawing/2014/main" id="{4C44BCDC-E894-8E4D-BEF7-D0CDDD0F13B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890091" y="4476360"/>
              <a:ext cx="940734" cy="5028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52" descr="Related image">
              <a:extLst>
                <a:ext uri="{FF2B5EF4-FFF2-40B4-BE49-F238E27FC236}">
                  <a16:creationId xmlns:a16="http://schemas.microsoft.com/office/drawing/2014/main" id="{D8A5077D-640F-7349-9CFC-E3018B78803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rot="16200000">
              <a:off x="552073" y="5100470"/>
              <a:ext cx="973015" cy="4108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493517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4" grpId="0" animBg="1"/>
      <p:bldP spid="15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Operating Systems Do? (cont.)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49" y="1615445"/>
            <a:ext cx="4494893" cy="5029828"/>
          </a:xfrm>
        </p:spPr>
        <p:txBody>
          <a:bodyPr/>
          <a:lstStyle/>
          <a:p>
            <a:r>
              <a:rPr lang="en-US" sz="2400" dirty="0"/>
              <a:t>Manage hardware resources for users and applications</a:t>
            </a:r>
          </a:p>
          <a:p>
            <a:r>
              <a:rPr lang="en-US" sz="2400" dirty="0">
                <a:solidFill>
                  <a:schemeClr val="tx1"/>
                </a:solidFill>
              </a:rPr>
              <a:t>Convert what hardware gives into something that application programmers want</a:t>
            </a:r>
          </a:p>
          <a:p>
            <a:r>
              <a:rPr lang="en-US" sz="2400" dirty="0">
                <a:solidFill>
                  <a:schemeClr val="tx1"/>
                </a:solidFill>
              </a:rPr>
              <a:t>For any OS component, begin by asking two questions</a:t>
            </a:r>
          </a:p>
          <a:p>
            <a:pPr lvl="1"/>
            <a:r>
              <a:rPr lang="en-US" sz="2000" dirty="0">
                <a:solidFill>
                  <a:schemeClr val="tx1"/>
                </a:solidFill>
              </a:rPr>
              <a:t>What is hardware interface? (physical reality)</a:t>
            </a:r>
          </a:p>
          <a:p>
            <a:pPr lvl="1"/>
            <a:r>
              <a:rPr lang="en-US" sz="2000" dirty="0">
                <a:solidFill>
                  <a:schemeClr val="tx1"/>
                </a:solidFill>
              </a:rPr>
              <a:t>What is application interface? </a:t>
            </a:r>
            <a:br>
              <a:rPr lang="en-US" sz="2000" dirty="0">
                <a:solidFill>
                  <a:schemeClr val="tx1"/>
                </a:solidFill>
              </a:rPr>
            </a:br>
            <a:r>
              <a:rPr lang="en-US" sz="2000" dirty="0">
                <a:solidFill>
                  <a:schemeClr val="tx1"/>
                </a:solidFill>
              </a:rPr>
              <a:t>(virtual machine)</a:t>
            </a:r>
          </a:p>
          <a:p>
            <a:endParaRPr lang="en-US" sz="2400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B0209A8B-99F8-6543-BBEB-6147AB7901F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003" r="13505"/>
          <a:stretch/>
        </p:blipFill>
        <p:spPr>
          <a:xfrm>
            <a:off x="4931372" y="1958975"/>
            <a:ext cx="3583978" cy="4343400"/>
          </a:xfrm>
        </p:spPr>
      </p:pic>
    </p:spTree>
    <p:extLst>
      <p:ext uri="{BB962C8B-B14F-4D97-AF65-F5344CB8AC3E}">
        <p14:creationId xmlns:p14="http://schemas.microsoft.com/office/powerpoint/2010/main" val="109950343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Virtual Machines (VMs)</a:t>
            </a:r>
          </a:p>
        </p:txBody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dirty="0"/>
              <a:t>Software that emulates physical machine</a:t>
            </a:r>
          </a:p>
          <a:p>
            <a:pPr lvl="1"/>
            <a:r>
              <a:rPr lang="en-US" sz="2000" dirty="0"/>
              <a:t>Gives programs </a:t>
            </a:r>
            <a:r>
              <a:rPr lang="en-US" sz="2000" dirty="0">
                <a:solidFill>
                  <a:srgbClr val="FF0000"/>
                </a:solidFill>
              </a:rPr>
              <a:t>illusion</a:t>
            </a:r>
            <a:r>
              <a:rPr lang="en-US" sz="2000" dirty="0"/>
              <a:t> that they run on physical machine</a:t>
            </a:r>
          </a:p>
          <a:p>
            <a:pPr lvl="1"/>
            <a:r>
              <a:rPr lang="en-US" sz="2000" dirty="0"/>
              <a:t>Provides platform that is independent of actual underlying hardware</a:t>
            </a:r>
          </a:p>
          <a:p>
            <a:pPr lvl="1"/>
            <a:r>
              <a:rPr lang="en-US" sz="2000" dirty="0"/>
              <a:t>Makes it look like hardware has features programs want</a:t>
            </a:r>
          </a:p>
          <a:p>
            <a:r>
              <a:rPr lang="en-US" sz="2400" dirty="0"/>
              <a:t>Two types of virtual machines</a:t>
            </a:r>
            <a:endParaRPr lang="en-US" sz="2400" dirty="0">
              <a:solidFill>
                <a:srgbClr val="FF0000"/>
              </a:solidFill>
            </a:endParaRPr>
          </a:p>
          <a:p>
            <a:pPr lvl="1"/>
            <a:r>
              <a:rPr lang="en-US" sz="2000" dirty="0"/>
              <a:t>Process VM: supports execution of single program (e.g., Java)</a:t>
            </a:r>
          </a:p>
          <a:p>
            <a:pPr lvl="1"/>
            <a:r>
              <a:rPr lang="en-US" sz="2000" dirty="0"/>
              <a:t>System VM: supports execution of entire OS (e.g., VMWare Fusion, Virtual box, Parallels Desktop, Xen)</a:t>
            </a:r>
          </a:p>
          <a:p>
            <a:pPr lvl="1"/>
            <a:endParaRPr lang="en-US" sz="2000" dirty="0"/>
          </a:p>
        </p:txBody>
      </p:sp>
      <p:grpSp>
        <p:nvGrpSpPr>
          <p:cNvPr id="69635" name="Group 1"/>
          <p:cNvGrpSpPr>
            <a:grpSpLocks/>
          </p:cNvGrpSpPr>
          <p:nvPr/>
        </p:nvGrpSpPr>
        <p:grpSpPr bwMode="auto">
          <a:xfrm>
            <a:off x="1676647" y="4963886"/>
            <a:ext cx="5790706" cy="1364343"/>
            <a:chOff x="962025" y="4876800"/>
            <a:chExt cx="7115175" cy="1676400"/>
          </a:xfrm>
        </p:grpSpPr>
        <p:pic>
          <p:nvPicPr>
            <p:cNvPr id="69636" name="Picture 1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AFAFA"/>
                </a:clrFrom>
                <a:clrTo>
                  <a:srgbClr val="FAFAFA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67000" y="4876800"/>
              <a:ext cx="1676400" cy="1676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9637" name="Picture 2"/>
            <p:cNvPicPr>
              <a:picLocks noChangeAspect="1"/>
            </p:cNvPicPr>
            <p:nvPr/>
          </p:nvPicPr>
          <p:blipFill>
            <a:blip r:embed="rId5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2025" y="4876800"/>
              <a:ext cx="1247775" cy="1600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9638" name="Picture 3"/>
            <p:cNvPicPr>
              <a:picLocks noChangeAspect="1"/>
            </p:cNvPicPr>
            <p:nvPr/>
          </p:nvPicPr>
          <p:blipFill>
            <a:blip r:embed="rId6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29400" y="4876800"/>
              <a:ext cx="1447800" cy="1447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9639" name="Picture 4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53000" y="4953000"/>
              <a:ext cx="1447800" cy="1447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2602425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40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40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40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40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40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40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40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40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40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40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40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40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40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40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035" grpId="0" uiExpand="1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>
          <a:xfrm>
            <a:off x="628650" y="212727"/>
            <a:ext cx="7886700" cy="986154"/>
          </a:xfrm>
        </p:spPr>
        <p:txBody>
          <a:bodyPr/>
          <a:lstStyle/>
          <a:p>
            <a:r>
              <a:rPr lang="en-US" altLang="en-US"/>
              <a:t>Process VMs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1FB6E8-F676-FB4A-842A-EE8AACA4B9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Runs processes</a:t>
            </a:r>
          </a:p>
          <a:p>
            <a:pPr lvl="1"/>
            <a:r>
              <a:rPr lang="en-US" sz="2000" dirty="0"/>
              <a:t>Abstracts underlying OS and hardware </a:t>
            </a:r>
          </a:p>
          <a:p>
            <a:pPr lvl="1"/>
            <a:r>
              <a:rPr lang="en-US" sz="2000" dirty="0"/>
              <a:t>Provides platform-independent environment</a:t>
            </a:r>
          </a:p>
          <a:p>
            <a:pPr lvl="1"/>
            <a:r>
              <a:rPr lang="en-US" sz="2000" dirty="0"/>
              <a:t>E.g., Java virtual machine, .NET framework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705EEEB-3D45-6941-9C5B-1971E611ADE1}"/>
              </a:ext>
            </a:extLst>
          </p:cNvPr>
          <p:cNvSpPr/>
          <p:nvPr/>
        </p:nvSpPr>
        <p:spPr>
          <a:xfrm>
            <a:off x="3339965" y="5547573"/>
            <a:ext cx="2133872" cy="47708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Hardware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6DB8B42-3971-214C-82DB-FF938ED55723}"/>
              </a:ext>
            </a:extLst>
          </p:cNvPr>
          <p:cNvSpPr/>
          <p:nvPr/>
        </p:nvSpPr>
        <p:spPr>
          <a:xfrm>
            <a:off x="3339965" y="4586898"/>
            <a:ext cx="2133872" cy="960675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pPr algn="ctr"/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Virtual Machine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69F31E2-63D6-E646-92B3-125854031CD5}"/>
              </a:ext>
            </a:extLst>
          </p:cNvPr>
          <p:cNvSpPr/>
          <p:nvPr/>
        </p:nvSpPr>
        <p:spPr>
          <a:xfrm>
            <a:off x="3339965" y="5067234"/>
            <a:ext cx="1179701" cy="47708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Host OS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2B330C5-54A9-5046-8BBD-6350810CDF8E}"/>
              </a:ext>
            </a:extLst>
          </p:cNvPr>
          <p:cNvSpPr/>
          <p:nvPr/>
        </p:nvSpPr>
        <p:spPr>
          <a:xfrm rot="16200000">
            <a:off x="3253096" y="4063781"/>
            <a:ext cx="607451" cy="433714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Proc.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AAEC73A-33A4-174A-A725-A83E3A6DCF67}"/>
              </a:ext>
            </a:extLst>
          </p:cNvPr>
          <p:cNvSpPr/>
          <p:nvPr/>
        </p:nvSpPr>
        <p:spPr>
          <a:xfrm rot="16200000">
            <a:off x="4386537" y="4063782"/>
            <a:ext cx="607450" cy="433714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Proc.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0F3161-7D39-7248-8939-3A841D8FF5A7}"/>
              </a:ext>
            </a:extLst>
          </p:cNvPr>
          <p:cNvSpPr/>
          <p:nvPr/>
        </p:nvSpPr>
        <p:spPr>
          <a:xfrm rot="16200000">
            <a:off x="3819817" y="4063782"/>
            <a:ext cx="607450" cy="433714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Proc.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EB0A4E0-E0E4-754E-875C-CCCEBD7FD04C}"/>
              </a:ext>
            </a:extLst>
          </p:cNvPr>
          <p:cNvSpPr/>
          <p:nvPr/>
        </p:nvSpPr>
        <p:spPr>
          <a:xfrm rot="16200000">
            <a:off x="4953256" y="4063782"/>
            <a:ext cx="607450" cy="433714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Proc.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256EBFF-0A6C-B74D-BFB2-CF853F33D564}"/>
              </a:ext>
            </a:extLst>
          </p:cNvPr>
          <p:cNvCxnSpPr>
            <a:cxnSpLocks/>
          </p:cNvCxnSpPr>
          <p:nvPr/>
        </p:nvCxnSpPr>
        <p:spPr>
          <a:xfrm flipH="1">
            <a:off x="3037840" y="4584364"/>
            <a:ext cx="243599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6304281-CB3E-C84A-AC4C-AE50B18EC8BA}"/>
              </a:ext>
            </a:extLst>
          </p:cNvPr>
          <p:cNvSpPr txBox="1"/>
          <p:nvPr/>
        </p:nvSpPr>
        <p:spPr>
          <a:xfrm>
            <a:off x="1708823" y="4430475"/>
            <a:ext cx="12232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Virtual ABI &amp; ISA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E23D52C-9940-BE49-9F0F-D7FA504A5F8C}"/>
              </a:ext>
            </a:extLst>
          </p:cNvPr>
          <p:cNvCxnSpPr>
            <a:cxnSpLocks/>
          </p:cNvCxnSpPr>
          <p:nvPr/>
        </p:nvCxnSpPr>
        <p:spPr>
          <a:xfrm flipH="1">
            <a:off x="3037840" y="5067234"/>
            <a:ext cx="148914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EDFAB39-7FE7-DB46-98C8-0F4055156D14}"/>
              </a:ext>
            </a:extLst>
          </p:cNvPr>
          <p:cNvSpPr txBox="1"/>
          <p:nvPr/>
        </p:nvSpPr>
        <p:spPr>
          <a:xfrm>
            <a:off x="2113871" y="4913345"/>
            <a:ext cx="8182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Actual ABI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1D44491-EC7C-C74C-97F8-057639975A17}"/>
              </a:ext>
            </a:extLst>
          </p:cNvPr>
          <p:cNvCxnSpPr>
            <a:cxnSpLocks/>
          </p:cNvCxnSpPr>
          <p:nvPr/>
        </p:nvCxnSpPr>
        <p:spPr>
          <a:xfrm flipH="1">
            <a:off x="3037840" y="5544319"/>
            <a:ext cx="243599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AC2F7443-6943-AA41-A8D9-8752EC1B0A7D}"/>
              </a:ext>
            </a:extLst>
          </p:cNvPr>
          <p:cNvSpPr txBox="1"/>
          <p:nvPr/>
        </p:nvSpPr>
        <p:spPr>
          <a:xfrm>
            <a:off x="2114254" y="5390430"/>
            <a:ext cx="8178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Actual ISA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9728857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System Virtual Machines: </a:t>
            </a:r>
            <a:br>
              <a:rPr lang="en-US" altLang="en-US" dirty="0"/>
            </a:br>
            <a:r>
              <a:rPr lang="en-US" altLang="en-US" dirty="0"/>
              <a:t>Layers of OSes</a:t>
            </a:r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/>
              <a:t>Runs OSes</a:t>
            </a:r>
          </a:p>
          <a:p>
            <a:pPr lvl="1"/>
            <a:r>
              <a:rPr lang="en-US" sz="1600" dirty="0"/>
              <a:t>Useful for OS development and testing programs on other OSes</a:t>
            </a:r>
          </a:p>
          <a:p>
            <a:r>
              <a:rPr lang="en-US" sz="2000" dirty="0"/>
              <a:t>Hypervisors create and run virtual machines</a:t>
            </a:r>
          </a:p>
          <a:p>
            <a:r>
              <a:rPr lang="en-US" sz="2000" dirty="0">
                <a:solidFill>
                  <a:srgbClr val="FF0000"/>
                </a:solidFill>
              </a:rPr>
              <a:t>Type-1</a:t>
            </a:r>
            <a:r>
              <a:rPr lang="en-US" sz="2000" dirty="0"/>
              <a:t> hypervisors allocate HW to VMs in addition to managing them</a:t>
            </a:r>
          </a:p>
          <a:p>
            <a:pPr lvl="1"/>
            <a:r>
              <a:rPr lang="en-US" sz="1600" dirty="0"/>
              <a:t>E.g., Xen, VMWare </a:t>
            </a:r>
            <a:r>
              <a:rPr lang="en-US" sz="1600" dirty="0" err="1"/>
              <a:t>ESXi</a:t>
            </a:r>
            <a:endParaRPr lang="en-US" sz="1600" dirty="0"/>
          </a:p>
          <a:p>
            <a:r>
              <a:rPr lang="en-US" sz="2000" dirty="0">
                <a:solidFill>
                  <a:srgbClr val="FF0000"/>
                </a:solidFill>
              </a:rPr>
              <a:t>Type-II</a:t>
            </a:r>
            <a:r>
              <a:rPr lang="en-US" sz="2000" dirty="0"/>
              <a:t> hypervisors rely on host OS for HW management</a:t>
            </a:r>
          </a:p>
          <a:p>
            <a:pPr lvl="1"/>
            <a:r>
              <a:rPr lang="en-US" sz="1600" dirty="0"/>
              <a:t>E.g., Virtual Box, VMWare Workstation, KVM</a:t>
            </a:r>
          </a:p>
        </p:txBody>
      </p:sp>
      <p:pic>
        <p:nvPicPr>
          <p:cNvPr id="1026" name="Picture 2" descr="Hyper-V vs. VirtualBox Comparison">
            <a:extLst>
              <a:ext uri="{FF2B5EF4-FFF2-40B4-BE49-F238E27FC236}">
                <a16:creationId xmlns:a16="http://schemas.microsoft.com/office/drawing/2014/main" id="{5DA496DE-520A-1644-8EAA-C082E848A4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39127" y="4210490"/>
            <a:ext cx="4265744" cy="2432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C8CCDE0-38BD-F545-A26F-53EC5486CD44}"/>
              </a:ext>
            </a:extLst>
          </p:cNvPr>
          <p:cNvSpPr/>
          <p:nvPr/>
        </p:nvSpPr>
        <p:spPr>
          <a:xfrm>
            <a:off x="4223185" y="6673334"/>
            <a:ext cx="697627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www.nakivo.com</a:t>
            </a:r>
            <a:endParaRPr lang="en-US" sz="60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495807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299" grpId="0" uiExpand="1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7F97C-1787-DA4F-A2B4-A23BD5BF9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Containers: Low-weight Alternatives to Full-system Virtualization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5C0AE7-DC70-444A-8D2A-B77A329996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CA" sz="1800" dirty="0"/>
              <a:t>Provide OS virtualization above single shared kernel</a:t>
            </a:r>
          </a:p>
          <a:p>
            <a:pPr lvl="1">
              <a:lnSpc>
                <a:spcPct val="120000"/>
              </a:lnSpc>
            </a:pPr>
            <a:r>
              <a:rPr lang="en-CA" sz="1600" dirty="0"/>
              <a:t>Do not provide </a:t>
            </a:r>
            <a:r>
              <a:rPr lang="en-CA" sz="1600" i="1" dirty="0">
                <a:solidFill>
                  <a:srgbClr val="FF0000"/>
                </a:solidFill>
              </a:rPr>
              <a:t>full-machine</a:t>
            </a:r>
            <a:r>
              <a:rPr lang="en-CA" sz="1600" dirty="0"/>
              <a:t> virtualization</a:t>
            </a:r>
          </a:p>
          <a:p>
            <a:pPr lvl="1">
              <a:lnSpc>
                <a:spcPct val="120000"/>
              </a:lnSpc>
            </a:pPr>
            <a:r>
              <a:rPr lang="en-CA" sz="1600" dirty="0"/>
              <a:t>Each VM has illusion of running on isolated machine</a:t>
            </a:r>
          </a:p>
          <a:p>
            <a:pPr lvl="1">
              <a:lnSpc>
                <a:spcPct val="120000"/>
              </a:lnSpc>
            </a:pPr>
            <a:r>
              <a:rPr lang="en-CA" sz="1600" dirty="0"/>
              <a:t>Each container has illusion of running on isolated OS</a:t>
            </a:r>
          </a:p>
          <a:p>
            <a:pPr>
              <a:lnSpc>
                <a:spcPct val="120000"/>
              </a:lnSpc>
            </a:pPr>
            <a:r>
              <a:rPr lang="en-CA" sz="1800" dirty="0"/>
              <a:t>Use OS constructs to provide </a:t>
            </a:r>
            <a:r>
              <a:rPr lang="en-CA" sz="1800" i="1" dirty="0">
                <a:solidFill>
                  <a:srgbClr val="FF0000"/>
                </a:solidFill>
              </a:rPr>
              <a:t>sand boxes</a:t>
            </a:r>
            <a:r>
              <a:rPr lang="en-CA" sz="1800" dirty="0"/>
              <a:t> for execution</a:t>
            </a:r>
          </a:p>
          <a:p>
            <a:pPr lvl="1">
              <a:lnSpc>
                <a:spcPct val="120000"/>
              </a:lnSpc>
            </a:pPr>
            <a:r>
              <a:rPr lang="en-CA" sz="1600" dirty="0"/>
              <a:t>E.g., Linux </a:t>
            </a:r>
            <a:r>
              <a:rPr lang="en-CA" sz="1600" dirty="0" err="1"/>
              <a:t>cgroups</a:t>
            </a:r>
            <a:r>
              <a:rPr lang="en-CA" sz="1600" dirty="0"/>
              <a:t>, namespaces, etc.</a:t>
            </a:r>
          </a:p>
          <a:p>
            <a:pPr>
              <a:lnSpc>
                <a:spcPct val="120000"/>
              </a:lnSpc>
            </a:pPr>
            <a:r>
              <a:rPr lang="en-CA" sz="1800" dirty="0"/>
              <a:t>Can run on bare metal OS, or atop of OS running in VM</a:t>
            </a:r>
          </a:p>
          <a:p>
            <a:pPr>
              <a:lnSpc>
                <a:spcPct val="120000"/>
              </a:lnSpc>
            </a:pPr>
            <a:r>
              <a:rPr lang="en-CA" sz="1800" dirty="0">
                <a:solidFill>
                  <a:srgbClr val="FF0000"/>
                </a:solidFill>
              </a:rPr>
              <a:t>OS containers: </a:t>
            </a:r>
            <a:r>
              <a:rPr lang="en-CA" sz="1800" dirty="0"/>
              <a:t>multiple applications run in same container</a:t>
            </a:r>
          </a:p>
          <a:p>
            <a:pPr lvl="1">
              <a:lnSpc>
                <a:spcPct val="120000"/>
              </a:lnSpc>
            </a:pPr>
            <a:r>
              <a:rPr lang="en-CA" sz="1400" dirty="0"/>
              <a:t>E.g., LXC, </a:t>
            </a:r>
            <a:r>
              <a:rPr lang="en-CA" sz="1400" dirty="0" err="1"/>
              <a:t>OpenVZ</a:t>
            </a:r>
            <a:r>
              <a:rPr lang="en-CA" sz="1400" dirty="0"/>
              <a:t>, FreeBSD Jail</a:t>
            </a:r>
          </a:p>
          <a:p>
            <a:pPr>
              <a:lnSpc>
                <a:spcPct val="120000"/>
              </a:lnSpc>
            </a:pPr>
            <a:r>
              <a:rPr lang="en-CA" sz="1800" dirty="0">
                <a:solidFill>
                  <a:srgbClr val="FF0000"/>
                </a:solidFill>
              </a:rPr>
              <a:t>Application containers: </a:t>
            </a:r>
            <a:r>
              <a:rPr lang="en-CA" sz="1800" dirty="0"/>
              <a:t>each application has its own container</a:t>
            </a:r>
          </a:p>
          <a:p>
            <a:pPr lvl="1">
              <a:lnSpc>
                <a:spcPct val="120000"/>
              </a:lnSpc>
            </a:pPr>
            <a:r>
              <a:rPr lang="en-CA" sz="1400" dirty="0"/>
              <a:t>E.g., Docker, </a:t>
            </a:r>
            <a:r>
              <a:rPr lang="en-CA" sz="1400" dirty="0" err="1"/>
              <a:t>rkt</a:t>
            </a:r>
            <a:endParaRPr lang="en-CA" sz="1400" dirty="0"/>
          </a:p>
        </p:txBody>
      </p:sp>
      <p:pic>
        <p:nvPicPr>
          <p:cNvPr id="1032" name="Picture 8" descr="The History of Shipping Containers | Container Technology, Inc">
            <a:extLst>
              <a:ext uri="{FF2B5EF4-FFF2-40B4-BE49-F238E27FC236}">
                <a16:creationId xmlns:a16="http://schemas.microsoft.com/office/drawing/2014/main" id="{0750186E-7EED-DF48-BA44-1D4851AE09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36299" y="1676400"/>
            <a:ext cx="2279051" cy="128196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453129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21DFE6-5F9F-5E44-B28A-F1588EFDA4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Makes Operating Systems so Exciting and Challenging?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F3FD856-6971-9E40-AA90-F6D4BE0ABD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2000" y="4012821"/>
            <a:ext cx="4231386" cy="1318131"/>
          </a:xfrm>
        </p:spPr>
        <p:txBody>
          <a:bodyPr/>
          <a:lstStyle/>
          <a:p>
            <a:r>
              <a:rPr lang="en-US" sz="1800" dirty="0"/>
              <a:t>Challenges</a:t>
            </a:r>
          </a:p>
          <a:p>
            <a:pPr lvl="1"/>
            <a:r>
              <a:rPr lang="en-US" sz="1600" dirty="0"/>
              <a:t>Keeping up with evolving HW</a:t>
            </a:r>
          </a:p>
          <a:p>
            <a:pPr lvl="1"/>
            <a:r>
              <a:rPr lang="en-US" sz="1600" dirty="0"/>
              <a:t>Managing ever-growing complexity of SW</a:t>
            </a:r>
          </a:p>
        </p:txBody>
      </p:sp>
      <p:pic>
        <p:nvPicPr>
          <p:cNvPr id="4" name="Picture 2" descr="Data Never Sleeps 7">
            <a:extLst>
              <a:ext uri="{FF2B5EF4-FFF2-40B4-BE49-F238E27FC236}">
                <a16:creationId xmlns:a16="http://schemas.microsoft.com/office/drawing/2014/main" id="{B2E7B56B-603E-CA4C-9242-B55B99A122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62734" y="1721114"/>
            <a:ext cx="3418031" cy="4818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915D143-032B-8A4F-ACB6-1D0104C988FF}"/>
              </a:ext>
            </a:extLst>
          </p:cNvPr>
          <p:cNvSpPr/>
          <p:nvPr/>
        </p:nvSpPr>
        <p:spPr>
          <a:xfrm>
            <a:off x="4490237" y="3459275"/>
            <a:ext cx="43702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Operating systems are at the heart of it all …</a:t>
            </a:r>
          </a:p>
        </p:txBody>
      </p:sp>
    </p:spTree>
    <p:extLst>
      <p:ext uri="{BB962C8B-B14F-4D97-AF65-F5344CB8AC3E}">
        <p14:creationId xmlns:p14="http://schemas.microsoft.com/office/powerpoint/2010/main" val="3383589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7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Technology Trends</a:t>
            </a:r>
          </a:p>
        </p:txBody>
      </p:sp>
      <p:pic>
        <p:nvPicPr>
          <p:cNvPr id="7" name="Picture 6" descr="trans.png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205"/>
          <a:stretch/>
        </p:blipFill>
        <p:spPr>
          <a:xfrm>
            <a:off x="1063526" y="2089670"/>
            <a:ext cx="7016948" cy="3994325"/>
          </a:xfrm>
          <a:prstGeom prst="rect">
            <a:avLst/>
          </a:prstGeom>
        </p:spPr>
      </p:pic>
      <p:pic>
        <p:nvPicPr>
          <p:cNvPr id="14" name="Picture 13" descr="freqs.png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205"/>
          <a:stretch/>
        </p:blipFill>
        <p:spPr>
          <a:xfrm>
            <a:off x="1063526" y="2089672"/>
            <a:ext cx="7016948" cy="3994324"/>
          </a:xfrm>
          <a:prstGeom prst="rect">
            <a:avLst/>
          </a:prstGeom>
        </p:spPr>
      </p:pic>
      <p:pic>
        <p:nvPicPr>
          <p:cNvPr id="13" name="Picture 12" descr="cores.png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205"/>
          <a:stretch/>
        </p:blipFill>
        <p:spPr>
          <a:xfrm>
            <a:off x="1063526" y="2089672"/>
            <a:ext cx="7016948" cy="3994324"/>
          </a:xfrm>
          <a:prstGeom prst="rect">
            <a:avLst/>
          </a:prstGeom>
        </p:spPr>
      </p:pic>
      <p:grpSp>
        <p:nvGrpSpPr>
          <p:cNvPr id="29" name="Group 28"/>
          <p:cNvGrpSpPr/>
          <p:nvPr/>
        </p:nvGrpSpPr>
        <p:grpSpPr>
          <a:xfrm>
            <a:off x="4753425" y="2160055"/>
            <a:ext cx="3408001" cy="4400465"/>
            <a:chOff x="6915860" y="2484854"/>
            <a:chExt cx="5062396" cy="6536646"/>
          </a:xfrm>
        </p:grpSpPr>
        <p:cxnSp>
          <p:nvCxnSpPr>
            <p:cNvPr id="6" name="Straight Connector 5"/>
            <p:cNvCxnSpPr/>
            <p:nvPr/>
          </p:nvCxnSpPr>
          <p:spPr>
            <a:xfrm flipH="1" flipV="1">
              <a:off x="7049585" y="2484854"/>
              <a:ext cx="1" cy="5033967"/>
            </a:xfrm>
            <a:prstGeom prst="line">
              <a:avLst/>
            </a:prstGeom>
            <a:ln w="76200" cmpd="sng">
              <a:solidFill>
                <a:srgbClr val="1F497D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Bent Arrow 10"/>
            <p:cNvSpPr/>
            <p:nvPr/>
          </p:nvSpPr>
          <p:spPr>
            <a:xfrm rot="16200000">
              <a:off x="7260712" y="7298214"/>
              <a:ext cx="942658" cy="1632362"/>
            </a:xfrm>
            <a:prstGeom prst="bentArrow">
              <a:avLst>
                <a:gd name="adj1" fmla="val 8557"/>
                <a:gd name="adj2" fmla="val 15492"/>
                <a:gd name="adj3" fmla="val 25703"/>
                <a:gd name="adj4" fmla="val 43750"/>
              </a:avLst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8553655" y="8244286"/>
              <a:ext cx="3424601" cy="7772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tx2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End of </a:t>
              </a:r>
              <a:r>
                <a:rPr lang="en-US" b="1" dirty="0" err="1">
                  <a:solidFill>
                    <a:schemeClr val="tx2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Dennard</a:t>
              </a:r>
              <a:r>
                <a:rPr lang="en-US" b="1" dirty="0">
                  <a:solidFill>
                    <a:schemeClr val="tx2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 Scaling</a:t>
              </a:r>
            </a:p>
            <a:p>
              <a:r>
                <a:rPr lang="en-US" sz="1000" b="1" dirty="0">
                  <a:solidFill>
                    <a:schemeClr val="tx2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[R. </a:t>
              </a:r>
              <a:r>
                <a:rPr lang="en-US" sz="1000" b="1" dirty="0" err="1">
                  <a:solidFill>
                    <a:schemeClr val="tx2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Dennard</a:t>
              </a:r>
              <a:r>
                <a:rPr lang="en-US" sz="1000" b="1" dirty="0">
                  <a:solidFill>
                    <a:schemeClr val="tx2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 et al. 1974]</a:t>
              </a: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1525614" y="2656607"/>
            <a:ext cx="2152787" cy="746643"/>
            <a:chOff x="2523402" y="3180027"/>
            <a:chExt cx="3197847" cy="1109097"/>
          </a:xfrm>
        </p:grpSpPr>
        <p:sp>
          <p:nvSpPr>
            <p:cNvPr id="20" name="TextBox 19"/>
            <p:cNvSpPr txBox="1"/>
            <p:nvPr/>
          </p:nvSpPr>
          <p:spPr>
            <a:xfrm>
              <a:off x="2523402" y="3180027"/>
              <a:ext cx="2984278" cy="5486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660066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[Moore’s Law 1965]</a:t>
              </a:r>
            </a:p>
          </p:txBody>
        </p:sp>
        <p:sp>
          <p:nvSpPr>
            <p:cNvPr id="23" name="Right Arrow 22"/>
            <p:cNvSpPr/>
            <p:nvPr/>
          </p:nvSpPr>
          <p:spPr>
            <a:xfrm rot="1514815">
              <a:off x="3789187" y="4043470"/>
              <a:ext cx="1932062" cy="245654"/>
            </a:xfrm>
            <a:prstGeom prst="rightArrow">
              <a:avLst>
                <a:gd name="adj1" fmla="val 33414"/>
                <a:gd name="adj2" fmla="val 99764"/>
              </a:avLst>
            </a:prstGeom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5852332" y="1351889"/>
            <a:ext cx="3047950" cy="2972186"/>
            <a:chOff x="8575884" y="1225443"/>
            <a:chExt cx="4527558" cy="4415029"/>
          </a:xfrm>
        </p:grpSpPr>
        <p:sp>
          <p:nvSpPr>
            <p:cNvPr id="27" name="Right Arrow 26"/>
            <p:cNvSpPr/>
            <p:nvPr/>
          </p:nvSpPr>
          <p:spPr>
            <a:xfrm rot="6376659">
              <a:off x="7164716" y="3763479"/>
              <a:ext cx="3514063" cy="239923"/>
            </a:xfrm>
            <a:prstGeom prst="rightArrow">
              <a:avLst>
                <a:gd name="adj1" fmla="val 33414"/>
                <a:gd name="adj2" fmla="val 99764"/>
              </a:avLst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E737201-0DB0-5D42-B8E2-E8D922285F36}"/>
                </a:ext>
              </a:extLst>
            </p:cNvPr>
            <p:cNvSpPr txBox="1"/>
            <p:nvPr/>
          </p:nvSpPr>
          <p:spPr>
            <a:xfrm>
              <a:off x="8575884" y="1225443"/>
              <a:ext cx="4527558" cy="8686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75000"/>
                    </a:schemeClr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How do we program these?</a:t>
              </a:r>
            </a:p>
            <a:p>
              <a:r>
                <a:rPr lang="en-US" sz="1400" dirty="0">
                  <a:solidFill>
                    <a:schemeClr val="accent2">
                      <a:lumMod val="75000"/>
                    </a:schemeClr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Parallelism must be exploited at all levels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F6992412-1B2F-1949-8804-7D336CBB8F47}"/>
              </a:ext>
            </a:extLst>
          </p:cNvPr>
          <p:cNvGrpSpPr/>
          <p:nvPr/>
        </p:nvGrpSpPr>
        <p:grpSpPr>
          <a:xfrm>
            <a:off x="6085996" y="2688916"/>
            <a:ext cx="2871279" cy="1972516"/>
            <a:chOff x="6085996" y="2688916"/>
            <a:chExt cx="2871279" cy="1972516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2DCE193-84A1-DE48-8CA9-789A55CC8673}"/>
                </a:ext>
              </a:extLst>
            </p:cNvPr>
            <p:cNvSpPr txBox="1"/>
            <p:nvPr/>
          </p:nvSpPr>
          <p:spPr>
            <a:xfrm>
              <a:off x="6423055" y="2688916"/>
              <a:ext cx="2534220" cy="8002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accent1">
                      <a:lumMod val="75000"/>
                    </a:schemeClr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Dark Silicon </a:t>
              </a:r>
              <a:r>
                <a:rPr lang="en-US" sz="800" b="1" dirty="0">
                  <a:solidFill>
                    <a:schemeClr val="accent1">
                      <a:lumMod val="75000"/>
                    </a:schemeClr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[</a:t>
              </a:r>
              <a:r>
                <a:rPr lang="en-US" sz="800" b="1" dirty="0" err="1">
                  <a:solidFill>
                    <a:schemeClr val="accent1">
                      <a:lumMod val="75000"/>
                    </a:schemeClr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Esmaeilzadeh</a:t>
              </a:r>
              <a:r>
                <a:rPr lang="en-US" sz="800" b="1" dirty="0">
                  <a:solidFill>
                    <a:schemeClr val="accent1">
                      <a:lumMod val="75000"/>
                    </a:schemeClr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 et al. 2011]</a:t>
              </a:r>
            </a:p>
            <a:p>
              <a:r>
                <a:rPr lang="en-US" sz="1400" dirty="0">
                  <a:solidFill>
                    <a:schemeClr val="accent1">
                      <a:lumMod val="75000"/>
                    </a:schemeClr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Multiprocessor melts if all cores </a:t>
              </a:r>
              <a:br>
                <a:rPr lang="en-US" sz="1400" dirty="0">
                  <a:solidFill>
                    <a:schemeClr val="accent1">
                      <a:lumMod val="75000"/>
                    </a:schemeClr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</a:br>
              <a:r>
                <a:rPr lang="en-US" sz="1400" dirty="0">
                  <a:solidFill>
                    <a:schemeClr val="accent1">
                      <a:lumMod val="75000"/>
                    </a:schemeClr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simultaneously run at full capacity</a:t>
              </a:r>
            </a:p>
          </p:txBody>
        </p:sp>
        <p:sp>
          <p:nvSpPr>
            <p:cNvPr id="18" name="Right Arrow 17">
              <a:extLst>
                <a:ext uri="{FF2B5EF4-FFF2-40B4-BE49-F238E27FC236}">
                  <a16:creationId xmlns:a16="http://schemas.microsoft.com/office/drawing/2014/main" id="{AAB3A151-4F1A-9C4C-9CDC-72BD868DB94B}"/>
                </a:ext>
              </a:extLst>
            </p:cNvPr>
            <p:cNvSpPr/>
            <p:nvPr/>
          </p:nvSpPr>
          <p:spPr>
            <a:xfrm rot="7131382">
              <a:off x="5545239" y="3949847"/>
              <a:ext cx="1252342" cy="170828"/>
            </a:xfrm>
            <a:prstGeom prst="rightArrow">
              <a:avLst>
                <a:gd name="adj1" fmla="val 33414"/>
                <a:gd name="adj2" fmla="val 99764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78214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2D967F-DCA6-4EDB-862B-FE54C3AAD6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End of Growth of </a:t>
            </a:r>
            <a:br>
              <a:rPr lang="en-US" dirty="0"/>
            </a:br>
            <a:r>
              <a:rPr lang="en-US" dirty="0"/>
              <a:t>Single Program Speed</a:t>
            </a:r>
          </a:p>
        </p:txBody>
      </p:sp>
      <p:pic>
        <p:nvPicPr>
          <p:cNvPr id="12" name="Content Placeholder 11" descr="A close up of a map&#10;&#10;Description automatically generated">
            <a:extLst>
              <a:ext uri="{FF2B5EF4-FFF2-40B4-BE49-F238E27FC236}">
                <a16:creationId xmlns:a16="http://schemas.microsoft.com/office/drawing/2014/main" id="{E5278B4C-65C2-4AA2-BADC-FB94725443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2546" y="1995816"/>
            <a:ext cx="7078908" cy="3836720"/>
          </a:xfr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780B1B5-CF04-4BD0-A982-0F30215665EA}"/>
              </a:ext>
            </a:extLst>
          </p:cNvPr>
          <p:cNvSpPr txBox="1"/>
          <p:nvPr/>
        </p:nvSpPr>
        <p:spPr>
          <a:xfrm>
            <a:off x="2378931" y="6596390"/>
            <a:ext cx="475162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From John Hennessy and David Patterson’s 2017 ACM A.M. Turing Award Lecture</a:t>
            </a:r>
          </a:p>
        </p:txBody>
      </p:sp>
    </p:spTree>
    <p:extLst>
      <p:ext uri="{BB962C8B-B14F-4D97-AF65-F5344CB8AC3E}">
        <p14:creationId xmlns:p14="http://schemas.microsoft.com/office/powerpoint/2010/main" val="35264816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440C2F-A1EE-0D4F-88C4-DB39E89BE8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Are We?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392B04A-97CE-0545-A1D8-1D601D933F41}"/>
              </a:ext>
            </a:extLst>
          </p:cNvPr>
          <p:cNvGrpSpPr/>
          <p:nvPr/>
        </p:nvGrpSpPr>
        <p:grpSpPr>
          <a:xfrm>
            <a:off x="1372244" y="2396627"/>
            <a:ext cx="6540262" cy="1340472"/>
            <a:chOff x="1201296" y="2396627"/>
            <a:chExt cx="6540262" cy="1340472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E225E014-2115-6D4B-9FCC-A081FDF179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/>
          </p:blipFill>
          <p:spPr bwMode="auto">
            <a:xfrm flipH="1">
              <a:off x="1201296" y="2396627"/>
              <a:ext cx="1340472" cy="1340472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114D482-F6B3-2540-B2D7-9DC11FEA0DAB}"/>
                </a:ext>
              </a:extLst>
            </p:cNvPr>
            <p:cNvSpPr txBox="1"/>
            <p:nvPr/>
          </p:nvSpPr>
          <p:spPr>
            <a:xfrm>
              <a:off x="2972798" y="2605198"/>
              <a:ext cx="476876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Instructor: Prof. Seyed Majid Zahedi </a:t>
              </a:r>
              <a:br>
                <a:rPr lang="en-US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</a:br>
              <a:r>
                <a:rPr lang="en-US" dirty="0">
                  <a:latin typeface="Ubuntu Mono" panose="020B0509030602030204" pitchFamily="49" charset="0"/>
                  <a:hlinkClick r:id="rId4"/>
                </a:rPr>
                <a:t>zahedi@uwaterloo.ca</a:t>
              </a:r>
              <a:endParaRPr lang="en-US" dirty="0"/>
            </a:p>
            <a:p>
              <a:r>
                <a:rPr lang="en-US" dirty="0">
                  <a:latin typeface="Ubuntu Mono" panose="020B0509030602030204" pitchFamily="49" charset="0"/>
                  <a:hlinkClick r:id="rId5"/>
                </a:rPr>
                <a:t>https://ece.uwaterloo.ca/~smzahedi</a:t>
              </a:r>
              <a:endParaRPr lang="en-US" dirty="0">
                <a:latin typeface="Ubuntu Mono" panose="020B0509030602030204" pitchFamily="49" charset="0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C2D4AEF6-800C-D34A-A56E-CA0107E032B4}"/>
              </a:ext>
            </a:extLst>
          </p:cNvPr>
          <p:cNvGrpSpPr/>
          <p:nvPr/>
        </p:nvGrpSpPr>
        <p:grpSpPr>
          <a:xfrm>
            <a:off x="1232855" y="4136204"/>
            <a:ext cx="6537777" cy="1338223"/>
            <a:chOff x="1405163" y="4136204"/>
            <a:chExt cx="6537777" cy="133822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1F9BC1E-BB5D-1848-B43F-E8A11756FFBB}"/>
                </a:ext>
              </a:extLst>
            </p:cNvPr>
            <p:cNvSpPr txBox="1"/>
            <p:nvPr/>
          </p:nvSpPr>
          <p:spPr>
            <a:xfrm>
              <a:off x="1405163" y="4482150"/>
              <a:ext cx="476876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Lab instructor: Aravind </a:t>
              </a:r>
              <a:r>
                <a:rPr lang="en-US" dirty="0" err="1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Vellora</a:t>
              </a:r>
              <a:r>
                <a:rPr lang="en-US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 </a:t>
              </a:r>
              <a:r>
                <a:rPr lang="en-US" dirty="0" err="1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Vayalapra</a:t>
              </a:r>
              <a:endParaRPr lang="en-US" dirty="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  <a:p>
              <a:pPr algn="r"/>
              <a:r>
                <a:rPr lang="en-US" dirty="0">
                  <a:latin typeface="Ubuntu Mono" panose="020B0509030602030204" pitchFamily="49" charset="0"/>
                  <a:cs typeface="Gill Sans Light" panose="020B0302020104020203" pitchFamily="34" charset="-79"/>
                  <a:hlinkClick r:id="rId6"/>
                </a:rPr>
                <a:t>avelloravayalapra@uwaterloo.ca</a:t>
              </a:r>
              <a:endParaRPr lang="en-US" dirty="0">
                <a:latin typeface="Ubuntu Mono" panose="020B0509030602030204" pitchFamily="49" charset="0"/>
                <a:cs typeface="Gill Sans Light" panose="020B0302020104020203" pitchFamily="34" charset="-79"/>
              </a:endParaRP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EC864E9-010A-B244-AA5B-4D2CB0D9BD9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/>
            <a:stretch/>
          </p:blipFill>
          <p:spPr>
            <a:xfrm>
              <a:off x="6604717" y="4136204"/>
              <a:ext cx="1338223" cy="1338223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</p:grpSp>
    </p:spTree>
    <p:extLst>
      <p:ext uri="{BB962C8B-B14F-4D97-AF65-F5344CB8AC3E}">
        <p14:creationId xmlns:p14="http://schemas.microsoft.com/office/powerpoint/2010/main" val="37014173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1C029-A92D-E74E-B904-F92CDA79F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Modern Processors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43B1F67-8D9F-D64B-A6E0-8E500182FBD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000" dirty="0"/>
              <a:t>Intel Xeon Platinum 9282</a:t>
            </a:r>
          </a:p>
          <a:p>
            <a:pPr lvl="1"/>
            <a:r>
              <a:rPr lang="en-US" sz="1800" dirty="0"/>
              <a:t>14nm processor</a:t>
            </a:r>
          </a:p>
          <a:p>
            <a:pPr lvl="1"/>
            <a:r>
              <a:rPr lang="en-US" sz="1800" dirty="0"/>
              <a:t>56 cores, 112 threads</a:t>
            </a:r>
          </a:p>
          <a:p>
            <a:pPr lvl="1"/>
            <a:r>
              <a:rPr lang="en-US" sz="1800" dirty="0"/>
              <a:t>1.75MB data and ins. L1 cache</a:t>
            </a:r>
          </a:p>
          <a:p>
            <a:pPr lvl="1"/>
            <a:r>
              <a:rPr lang="en-US" sz="1800" dirty="0"/>
              <a:t>56MB L2 cache</a:t>
            </a:r>
          </a:p>
          <a:p>
            <a:pPr lvl="1"/>
            <a:r>
              <a:rPr lang="en-US" sz="1800" dirty="0"/>
              <a:t>77MB shared L3 cache</a:t>
            </a:r>
          </a:p>
          <a:p>
            <a:pPr lvl="1"/>
            <a:r>
              <a:rPr lang="en-CA" sz="1800" dirty="0"/>
              <a:t>8B transistors</a:t>
            </a:r>
          </a:p>
          <a:p>
            <a:r>
              <a:rPr lang="en-US" sz="2000" dirty="0"/>
              <a:t>AMD EPYC 7H12</a:t>
            </a:r>
          </a:p>
          <a:p>
            <a:pPr lvl="1"/>
            <a:r>
              <a:rPr lang="en-US" sz="1800" dirty="0"/>
              <a:t>7nm processor</a:t>
            </a:r>
          </a:p>
          <a:p>
            <a:pPr lvl="1"/>
            <a:r>
              <a:rPr lang="en-US" sz="1800" dirty="0"/>
              <a:t>64 cores, 128 threads</a:t>
            </a:r>
          </a:p>
          <a:p>
            <a:pPr lvl="1"/>
            <a:r>
              <a:rPr lang="en-US" sz="1800" dirty="0"/>
              <a:t>2MB data and ins. L1 cache</a:t>
            </a:r>
          </a:p>
          <a:p>
            <a:pPr lvl="1"/>
            <a:r>
              <a:rPr lang="en-US" sz="1800" dirty="0"/>
              <a:t>32MB L2 cache</a:t>
            </a:r>
          </a:p>
          <a:p>
            <a:pPr lvl="1"/>
            <a:r>
              <a:rPr lang="en-US" sz="1800" dirty="0"/>
              <a:t>256MB shared L3 cache</a:t>
            </a:r>
          </a:p>
          <a:p>
            <a:pPr lvl="1"/>
            <a:r>
              <a:rPr lang="en-US" sz="1800" dirty="0"/>
              <a:t>4.8B transistors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CCDCF84-C26A-3345-A2B1-C266463C7AF4}"/>
              </a:ext>
            </a:extLst>
          </p:cNvPr>
          <p:cNvGrpSpPr/>
          <p:nvPr/>
        </p:nvGrpSpPr>
        <p:grpSpPr>
          <a:xfrm>
            <a:off x="628650" y="1492211"/>
            <a:ext cx="3548611" cy="4482122"/>
            <a:chOff x="628650" y="1492211"/>
            <a:chExt cx="3548611" cy="4482122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1023ED0A-1966-1B46-8CE1-0E13C5FE7F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8650" y="1953876"/>
              <a:ext cx="3548611" cy="40204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C58CF0F-D11B-874D-8B8E-31FCDCCE0E10}"/>
                </a:ext>
              </a:extLst>
            </p:cNvPr>
            <p:cNvSpPr/>
            <p:nvPr/>
          </p:nvSpPr>
          <p:spPr>
            <a:xfrm>
              <a:off x="1424897" y="1492211"/>
              <a:ext cx="195611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24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Intel Haswell E</a:t>
              </a:r>
              <a:endParaRPr lang="en-US" sz="2400" dirty="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EF3A5A3E-82D5-D945-B544-1443C5E70D58}"/>
              </a:ext>
            </a:extLst>
          </p:cNvPr>
          <p:cNvSpPr/>
          <p:nvPr/>
        </p:nvSpPr>
        <p:spPr>
          <a:xfrm>
            <a:off x="4126205" y="6676507"/>
            <a:ext cx="891590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600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www.extremetech.com</a:t>
            </a:r>
            <a:endParaRPr lang="en-US" sz="60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604083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E9F75-F8F1-4B4C-87E1-52ED592C4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Hierarchy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50415FC8-1622-614F-8D64-977C745D5219}"/>
              </a:ext>
            </a:extLst>
          </p:cNvPr>
          <p:cNvGrpSpPr/>
          <p:nvPr/>
        </p:nvGrpSpPr>
        <p:grpSpPr>
          <a:xfrm>
            <a:off x="3092450" y="1667469"/>
            <a:ext cx="5029199" cy="4339632"/>
            <a:chOff x="1822406" y="1766807"/>
            <a:chExt cx="5499188" cy="4740679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D0A85D28-6C39-0A48-9CAD-BD3AB66CF3F8}"/>
                </a:ext>
              </a:extLst>
            </p:cNvPr>
            <p:cNvGrpSpPr/>
            <p:nvPr/>
          </p:nvGrpSpPr>
          <p:grpSpPr>
            <a:xfrm>
              <a:off x="1822406" y="1766807"/>
              <a:ext cx="5499188" cy="4740679"/>
              <a:chOff x="2234464" y="1658319"/>
              <a:chExt cx="4675069" cy="4030232"/>
            </a:xfrm>
          </p:grpSpPr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ADFD8939-BA59-9241-9AF4-5D18BF2E0D2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231126" y="3954673"/>
                <a:ext cx="2681749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4A3EEB58-7BBC-D645-AAC1-5FCA09992D1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01564" y="2798747"/>
                <a:ext cx="1340875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46AC092D-D436-2B45-A1A9-06DF4231A2E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572719" y="5110598"/>
                <a:ext cx="3998562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29E3D2D6-B3C8-C44E-B907-25E1ACD9DA3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236783" y="2220784"/>
                <a:ext cx="670437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572C3E76-BA46-6F48-9BFE-8CFB2C97550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898183" y="4532630"/>
                <a:ext cx="3347635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708814F0-2B6A-2D41-887D-07B452782D5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236781" y="5688551"/>
                <a:ext cx="670437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C23715E8-87BF-0B44-B24F-EA060CFEA21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580108" y="3376708"/>
                <a:ext cx="1983784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" name="Triangle 41">
                <a:extLst>
                  <a:ext uri="{FF2B5EF4-FFF2-40B4-BE49-F238E27FC236}">
                    <a16:creationId xmlns:a16="http://schemas.microsoft.com/office/drawing/2014/main" id="{3B091F6B-BE7C-3141-AA0C-8A9671EE1DF0}"/>
                  </a:ext>
                </a:extLst>
              </p:cNvPr>
              <p:cNvSpPr/>
              <p:nvPr/>
            </p:nvSpPr>
            <p:spPr>
              <a:xfrm>
                <a:off x="2234464" y="1658319"/>
                <a:ext cx="4675069" cy="4030232"/>
              </a:xfrm>
              <a:prstGeom prst="triangle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7D3E7CD-D15A-374C-B6C9-DAF9FA327537}"/>
                </a:ext>
              </a:extLst>
            </p:cNvPr>
            <p:cNvSpPr txBox="1"/>
            <p:nvPr/>
          </p:nvSpPr>
          <p:spPr>
            <a:xfrm>
              <a:off x="4278104" y="2066053"/>
              <a:ext cx="58779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Reg.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E0D317DD-27E8-6E40-A2CA-E70A8F3613A1}"/>
                </a:ext>
              </a:extLst>
            </p:cNvPr>
            <p:cNvSpPr txBox="1"/>
            <p:nvPr/>
          </p:nvSpPr>
          <p:spPr>
            <a:xfrm>
              <a:off x="4081616" y="2448932"/>
              <a:ext cx="981923" cy="63881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L1 cache</a:t>
              </a:r>
            </a:p>
            <a:p>
              <a:pPr algn="ctr"/>
              <a:r>
                <a:rPr lang="en-US" sz="16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SRAM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F3757E01-1EF8-004D-A67B-DD4C38AB4F12}"/>
                </a:ext>
              </a:extLst>
            </p:cNvPr>
            <p:cNvSpPr txBox="1"/>
            <p:nvPr/>
          </p:nvSpPr>
          <p:spPr>
            <a:xfrm>
              <a:off x="4081038" y="3128778"/>
              <a:ext cx="981923" cy="63881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L2 cache</a:t>
              </a:r>
            </a:p>
            <a:p>
              <a:pPr algn="ctr"/>
              <a:r>
                <a:rPr lang="en-US" sz="16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SRAM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92E49B40-9BEA-224F-9FA6-CC6107D751C0}"/>
                </a:ext>
              </a:extLst>
            </p:cNvPr>
            <p:cNvSpPr txBox="1"/>
            <p:nvPr/>
          </p:nvSpPr>
          <p:spPr>
            <a:xfrm>
              <a:off x="4081038" y="3798596"/>
              <a:ext cx="981923" cy="63881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L3 cache</a:t>
              </a:r>
            </a:p>
            <a:p>
              <a:pPr algn="ctr"/>
              <a:r>
                <a:rPr lang="en-US" sz="16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SRAM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9E08507B-E533-3245-81B4-E17B283CDB91}"/>
                </a:ext>
              </a:extLst>
            </p:cNvPr>
            <p:cNvSpPr txBox="1"/>
            <p:nvPr/>
          </p:nvSpPr>
          <p:spPr>
            <a:xfrm>
              <a:off x="3847987" y="4483205"/>
              <a:ext cx="1448029" cy="63881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Main memory</a:t>
              </a:r>
            </a:p>
            <a:p>
              <a:pPr algn="ctr"/>
              <a:r>
                <a:rPr lang="en-US" sz="16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DRAM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36FEC55-C307-9E4A-8B5D-B90241280D1D}"/>
                </a:ext>
              </a:extLst>
            </p:cNvPr>
            <p:cNvSpPr txBox="1"/>
            <p:nvPr/>
          </p:nvSpPr>
          <p:spPr>
            <a:xfrm>
              <a:off x="3381905" y="5311211"/>
              <a:ext cx="2380203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Local secondary storage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707D77E9-1C2C-DD42-AE91-693581DD80E2}"/>
                </a:ext>
              </a:extLst>
            </p:cNvPr>
            <p:cNvSpPr txBox="1"/>
            <p:nvPr/>
          </p:nvSpPr>
          <p:spPr>
            <a:xfrm>
              <a:off x="3216065" y="5848161"/>
              <a:ext cx="2711874" cy="63881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Remote secondary storage</a:t>
              </a:r>
            </a:p>
            <a:p>
              <a:pPr algn="ctr"/>
              <a:r>
                <a:rPr lang="en-US" sz="16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(e.g., distributed file systems)</a:t>
              </a:r>
            </a:p>
          </p:txBody>
        </p:sp>
      </p:grp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CC8C348A-1DD9-594D-8FB8-2AA0DEBC674B}"/>
              </a:ext>
            </a:extLst>
          </p:cNvPr>
          <p:cNvCxnSpPr/>
          <p:nvPr/>
        </p:nvCxnSpPr>
        <p:spPr>
          <a:xfrm>
            <a:off x="1611823" y="2623076"/>
            <a:ext cx="0" cy="2872800"/>
          </a:xfrm>
          <a:prstGeom prst="straightConnector1">
            <a:avLst/>
          </a:prstGeom>
          <a:ln w="44450">
            <a:solidFill>
              <a:schemeClr val="tx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AA7F0574-8226-6D44-B723-29C8DDA036A1}"/>
              </a:ext>
            </a:extLst>
          </p:cNvPr>
          <p:cNvSpPr txBox="1"/>
          <p:nvPr/>
        </p:nvSpPr>
        <p:spPr>
          <a:xfrm>
            <a:off x="674034" y="1604387"/>
            <a:ext cx="18755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Smaller</a:t>
            </a:r>
            <a:b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</a:br>
            <a: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Faster</a:t>
            </a:r>
            <a:b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</a:br>
            <a: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Costlier (per byte)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91F8AF5-E693-D948-9587-268085D3C3BA}"/>
              </a:ext>
            </a:extLst>
          </p:cNvPr>
          <p:cNvSpPr txBox="1"/>
          <p:nvPr/>
        </p:nvSpPr>
        <p:spPr>
          <a:xfrm>
            <a:off x="635082" y="5584155"/>
            <a:ext cx="1953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Larger</a:t>
            </a:r>
            <a:b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</a:br>
            <a: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Slower</a:t>
            </a:r>
            <a:b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</a:br>
            <a: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Cheaper (per byte)</a:t>
            </a:r>
          </a:p>
        </p:txBody>
      </p:sp>
    </p:spTree>
    <p:extLst>
      <p:ext uri="{BB962C8B-B14F-4D97-AF65-F5344CB8AC3E}">
        <p14:creationId xmlns:p14="http://schemas.microsoft.com/office/powerpoint/2010/main" val="556085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  <p:bldP spid="56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F839BB-2020-B443-A0B8-CA29A7624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Numbers Everyone Should Know </a:t>
            </a:r>
            <a:r>
              <a:rPr lang="en-US" sz="1100" dirty="0"/>
              <a:t>[Jeff Dean, 2009]</a:t>
            </a:r>
            <a:endParaRPr lang="en-US" dirty="0"/>
          </a:p>
        </p:txBody>
      </p:sp>
      <p:pic>
        <p:nvPicPr>
          <p:cNvPr id="11" name="Content Placeholder 6">
            <a:extLst>
              <a:ext uri="{FF2B5EF4-FFF2-40B4-BE49-F238E27FC236}">
                <a16:creationId xmlns:a16="http://schemas.microsoft.com/office/drawing/2014/main" id="{9A73ACA0-0B20-1A40-8ECA-24EC7D2B87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95770" y="1916623"/>
            <a:ext cx="6152460" cy="3551237"/>
          </a:xfr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1E5FCEE-2921-0948-AA79-1D6C64128F89}"/>
              </a:ext>
            </a:extLst>
          </p:cNvPr>
          <p:cNvSpPr txBox="1"/>
          <p:nvPr/>
        </p:nvSpPr>
        <p:spPr>
          <a:xfrm>
            <a:off x="6779698" y="5696918"/>
            <a:ext cx="2022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Key stroke ~100 </a:t>
            </a:r>
            <a:r>
              <a:rPr lang="en-US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ms</a:t>
            </a:r>
            <a:endParaRPr lang="en-US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16" name="Bent-Up Arrow 15">
            <a:extLst>
              <a:ext uri="{FF2B5EF4-FFF2-40B4-BE49-F238E27FC236}">
                <a16:creationId xmlns:a16="http://schemas.microsoft.com/office/drawing/2014/main" id="{9E1DDA31-0525-564C-A5BF-D01735515583}"/>
              </a:ext>
            </a:extLst>
          </p:cNvPr>
          <p:cNvSpPr/>
          <p:nvPr/>
        </p:nvSpPr>
        <p:spPr>
          <a:xfrm rot="16200000">
            <a:off x="7250374" y="4929559"/>
            <a:ext cx="795711" cy="731520"/>
          </a:xfrm>
          <a:prstGeom prst="bentUpArrow">
            <a:avLst>
              <a:gd name="adj1" fmla="val 16525"/>
              <a:gd name="adj2" fmla="val 25000"/>
              <a:gd name="adj3" fmla="val 31356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625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6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17512D-6FA1-1B4D-8319-46DD3BC4A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Network, IO, and Memory Bandwidth Trends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4D625182-AA70-D04B-B24D-B72AF612F8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76675" y="1907759"/>
            <a:ext cx="7390650" cy="4153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ECCA11F-94F4-6A48-8962-E11F72821987}"/>
              </a:ext>
            </a:extLst>
          </p:cNvPr>
          <p:cNvSpPr/>
          <p:nvPr/>
        </p:nvSpPr>
        <p:spPr>
          <a:xfrm>
            <a:off x="4296123" y="6590056"/>
            <a:ext cx="551753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600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twiki.cern.ch</a:t>
            </a:r>
            <a:endParaRPr lang="en-US" sz="60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37047169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912100" cy="901700"/>
          </a:xfrm>
        </p:spPr>
        <p:txBody>
          <a:bodyPr/>
          <a:lstStyle/>
          <a:p>
            <a:r>
              <a:rPr lang="en-US" dirty="0"/>
              <a:t>People to Computer Ratio Trend</a:t>
            </a:r>
            <a:endParaRPr lang="en-US" sz="4000" dirty="0"/>
          </a:p>
        </p:txBody>
      </p:sp>
      <p:sp>
        <p:nvSpPr>
          <p:cNvPr id="12" name="Text Box 11"/>
          <p:cNvSpPr txBox="1">
            <a:spLocks noChangeArrowheads="1"/>
          </p:cNvSpPr>
          <p:nvPr/>
        </p:nvSpPr>
        <p:spPr bwMode="auto">
          <a:xfrm>
            <a:off x="4181246" y="5827601"/>
            <a:ext cx="1013480" cy="339111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years</a:t>
            </a:r>
          </a:p>
        </p:txBody>
      </p:sp>
      <p:sp>
        <p:nvSpPr>
          <p:cNvPr id="13" name="Text Box 12"/>
          <p:cNvSpPr txBox="1">
            <a:spLocks noChangeArrowheads="1"/>
          </p:cNvSpPr>
          <p:nvPr/>
        </p:nvSpPr>
        <p:spPr bwMode="auto">
          <a:xfrm>
            <a:off x="863513" y="1405403"/>
            <a:ext cx="1722481" cy="5845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Computers</a:t>
            </a:r>
          </a:p>
          <a:p>
            <a:pPr eaLnBrk="0" hangingPunct="0"/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Per Person</a:t>
            </a:r>
          </a:p>
        </p:txBody>
      </p:sp>
      <p:sp>
        <p:nvSpPr>
          <p:cNvPr id="14" name="Text Box 13"/>
          <p:cNvSpPr txBox="1">
            <a:spLocks noChangeArrowheads="1"/>
          </p:cNvSpPr>
          <p:nvPr/>
        </p:nvSpPr>
        <p:spPr bwMode="auto">
          <a:xfrm>
            <a:off x="972255" y="5233789"/>
            <a:ext cx="915612" cy="3391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10</a:t>
            </a:r>
            <a:r>
              <a:rPr lang="en-US" sz="1600" baseline="300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3</a:t>
            </a:r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:01</a:t>
            </a:r>
          </a:p>
        </p:txBody>
      </p:sp>
      <p:sp>
        <p:nvSpPr>
          <p:cNvPr id="15" name="Text Box 14"/>
          <p:cNvSpPr txBox="1">
            <a:spLocks noChangeArrowheads="1"/>
          </p:cNvSpPr>
          <p:nvPr/>
        </p:nvSpPr>
        <p:spPr bwMode="auto">
          <a:xfrm>
            <a:off x="972255" y="2262105"/>
            <a:ext cx="915612" cy="3391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01:10</a:t>
            </a:r>
            <a:r>
              <a:rPr lang="en-US" sz="1600" baseline="300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6</a:t>
            </a:r>
          </a:p>
        </p:txBody>
      </p:sp>
      <p:sp>
        <p:nvSpPr>
          <p:cNvPr id="16" name="Text Box 15"/>
          <p:cNvSpPr txBox="1">
            <a:spLocks noChangeArrowheads="1"/>
          </p:cNvSpPr>
          <p:nvPr/>
        </p:nvSpPr>
        <p:spPr bwMode="auto">
          <a:xfrm>
            <a:off x="4793466" y="4082596"/>
            <a:ext cx="1472373" cy="30787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1400">
                <a:latin typeface="Gill Sans Light" panose="020B0302020104020203" pitchFamily="34" charset="-79"/>
                <a:cs typeface="Gill Sans Light" panose="020B0302020104020203" pitchFamily="34" charset="-79"/>
              </a:rPr>
              <a:t>Laptop</a:t>
            </a:r>
          </a:p>
        </p:txBody>
      </p:sp>
      <p:sp>
        <p:nvSpPr>
          <p:cNvPr id="17" name="Text Box 16"/>
          <p:cNvSpPr txBox="1">
            <a:spLocks noChangeArrowheads="1"/>
          </p:cNvSpPr>
          <p:nvPr/>
        </p:nvSpPr>
        <p:spPr bwMode="auto">
          <a:xfrm>
            <a:off x="5137092" y="4470789"/>
            <a:ext cx="856891" cy="30787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1400">
                <a:latin typeface="Gill Sans Light" panose="020B0302020104020203" pitchFamily="34" charset="-79"/>
                <a:cs typeface="Gill Sans Light" panose="020B0302020104020203" pitchFamily="34" charset="-79"/>
              </a:rPr>
              <a:t>PDA</a:t>
            </a:r>
          </a:p>
        </p:txBody>
      </p:sp>
      <p:sp>
        <p:nvSpPr>
          <p:cNvPr id="18" name="Line 17"/>
          <p:cNvSpPr>
            <a:spLocks noChangeShapeType="1"/>
          </p:cNvSpPr>
          <p:nvPr/>
        </p:nvSpPr>
        <p:spPr bwMode="auto">
          <a:xfrm>
            <a:off x="1874817" y="5744687"/>
            <a:ext cx="5153619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19" name="Line 18"/>
          <p:cNvSpPr>
            <a:spLocks noChangeShapeType="1"/>
          </p:cNvSpPr>
          <p:nvPr/>
        </p:nvSpPr>
        <p:spPr bwMode="auto">
          <a:xfrm flipV="1">
            <a:off x="1883517" y="2018925"/>
            <a:ext cx="0" cy="3725761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pic>
        <p:nvPicPr>
          <p:cNvPr id="20" name="Picture 19" descr="whirlwind-computer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35714" y="2157248"/>
            <a:ext cx="1056977" cy="776386"/>
          </a:xfrm>
          <a:prstGeom prst="rect">
            <a:avLst/>
          </a:prstGeom>
          <a:noFill/>
        </p:spPr>
      </p:pic>
      <p:pic>
        <p:nvPicPr>
          <p:cNvPr id="21" name="Picture 20" descr="360-67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79426" y="2810929"/>
            <a:ext cx="961283" cy="729535"/>
          </a:xfrm>
          <a:prstGeom prst="rect">
            <a:avLst/>
          </a:prstGeom>
          <a:noFill/>
        </p:spPr>
      </p:pic>
      <p:sp>
        <p:nvSpPr>
          <p:cNvPr id="22" name="Text Box 21"/>
          <p:cNvSpPr txBox="1">
            <a:spLocks noChangeArrowheads="1"/>
          </p:cNvSpPr>
          <p:nvPr/>
        </p:nvSpPr>
        <p:spPr bwMode="auto">
          <a:xfrm>
            <a:off x="3388513" y="2583368"/>
            <a:ext cx="1874720" cy="30787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Mainframe</a:t>
            </a:r>
          </a:p>
        </p:txBody>
      </p:sp>
      <p:pic>
        <p:nvPicPr>
          <p:cNvPr id="23" name="Picture 22" descr="vax11-780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88470" y="3339675"/>
            <a:ext cx="591559" cy="660374"/>
          </a:xfrm>
          <a:prstGeom prst="rect">
            <a:avLst/>
          </a:prstGeom>
          <a:noFill/>
        </p:spPr>
      </p:pic>
      <p:sp>
        <p:nvSpPr>
          <p:cNvPr id="24" name="Text Box 23"/>
          <p:cNvSpPr txBox="1">
            <a:spLocks noChangeArrowheads="1"/>
          </p:cNvSpPr>
          <p:nvPr/>
        </p:nvSpPr>
        <p:spPr bwMode="auto">
          <a:xfrm>
            <a:off x="3893078" y="3136655"/>
            <a:ext cx="1017830" cy="30787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1400">
                <a:latin typeface="Gill Sans Light" panose="020B0302020104020203" pitchFamily="34" charset="-79"/>
                <a:cs typeface="Gill Sans Light" panose="020B0302020104020203" pitchFamily="34" charset="-79"/>
              </a:rPr>
              <a:t>Mini</a:t>
            </a:r>
          </a:p>
        </p:txBody>
      </p:sp>
      <p:pic>
        <p:nvPicPr>
          <p:cNvPr id="25" name="Picture 24" descr="sun3+3d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71244" y="3743485"/>
            <a:ext cx="658979" cy="577828"/>
          </a:xfrm>
          <a:prstGeom prst="rect">
            <a:avLst/>
          </a:prstGeom>
          <a:noFill/>
        </p:spPr>
      </p:pic>
      <p:sp>
        <p:nvSpPr>
          <p:cNvPr id="26" name="Text Box 25"/>
          <p:cNvSpPr txBox="1">
            <a:spLocks noChangeArrowheads="1"/>
          </p:cNvSpPr>
          <p:nvPr/>
        </p:nvSpPr>
        <p:spPr bwMode="auto">
          <a:xfrm>
            <a:off x="4243229" y="3540465"/>
            <a:ext cx="1802950" cy="30787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Workstation</a:t>
            </a:r>
          </a:p>
        </p:txBody>
      </p:sp>
      <p:sp>
        <p:nvSpPr>
          <p:cNvPr id="27" name="Text Box 26"/>
          <p:cNvSpPr txBox="1">
            <a:spLocks noChangeArrowheads="1"/>
          </p:cNvSpPr>
          <p:nvPr/>
        </p:nvSpPr>
        <p:spPr bwMode="auto">
          <a:xfrm>
            <a:off x="4584680" y="3868421"/>
            <a:ext cx="672028" cy="30787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1400">
                <a:latin typeface="Gill Sans Light" panose="020B0302020104020203" pitchFamily="34" charset="-79"/>
                <a:cs typeface="Gill Sans Light" panose="020B0302020104020203" pitchFamily="34" charset="-79"/>
              </a:rPr>
              <a:t>PC</a:t>
            </a:r>
          </a:p>
        </p:txBody>
      </p:sp>
      <p:pic>
        <p:nvPicPr>
          <p:cNvPr id="28" name="Picture 27" descr="IBM_ThinkPad@ThinkPad_A_Series"/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34616" y="4350316"/>
            <a:ext cx="506740" cy="506436"/>
          </a:xfrm>
          <a:prstGeom prst="rect">
            <a:avLst/>
          </a:prstGeom>
          <a:noFill/>
        </p:spPr>
      </p:pic>
      <p:pic>
        <p:nvPicPr>
          <p:cNvPr id="30" name="Picture 28" descr="cell-phone-nokia">
            <a:hlinkClick r:id="rId8"/>
          </p:cNvPr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95856" y="5059772"/>
            <a:ext cx="380599" cy="296722"/>
          </a:xfrm>
          <a:prstGeom prst="rect">
            <a:avLst/>
          </a:prstGeom>
          <a:noFill/>
        </p:spPr>
      </p:pic>
      <p:pic>
        <p:nvPicPr>
          <p:cNvPr id="31" name="Picture 29" descr="pcsm"/>
          <p:cNvPicPr>
            <a:picLocks noChangeAspect="1" noChangeArrowheads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47536" y="4046900"/>
            <a:ext cx="341451" cy="493050"/>
          </a:xfrm>
          <a:prstGeom prst="rect">
            <a:avLst/>
          </a:prstGeom>
          <a:noFill/>
        </p:spPr>
      </p:pic>
      <p:pic>
        <p:nvPicPr>
          <p:cNvPr id="32" name="Picture 30" descr="palm"/>
          <p:cNvPicPr>
            <a:picLocks noChangeAspect="1" noChangeArrowheads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99990" y="4850058"/>
            <a:ext cx="274031" cy="4105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" name="Rectangle 31"/>
          <p:cNvSpPr>
            <a:spLocks noChangeArrowheads="1"/>
          </p:cNvSpPr>
          <p:nvPr/>
        </p:nvSpPr>
        <p:spPr bwMode="auto">
          <a:xfrm>
            <a:off x="5367626" y="4738509"/>
            <a:ext cx="700302" cy="3078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1400">
                <a:latin typeface="Gill Sans Light" panose="020B0302020104020203" pitchFamily="34" charset="-79"/>
                <a:cs typeface="Gill Sans Light" panose="020B0302020104020203" pitchFamily="34" charset="-79"/>
              </a:rPr>
              <a:t>Cell</a:t>
            </a:r>
          </a:p>
        </p:txBody>
      </p:sp>
      <p:sp>
        <p:nvSpPr>
          <p:cNvPr id="34" name="Text Box 32"/>
          <p:cNvSpPr txBox="1">
            <a:spLocks noChangeArrowheads="1"/>
          </p:cNvSpPr>
          <p:nvPr/>
        </p:nvSpPr>
        <p:spPr bwMode="auto">
          <a:xfrm>
            <a:off x="970081" y="4243228"/>
            <a:ext cx="654630" cy="3391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01:01</a:t>
            </a:r>
          </a:p>
        </p:txBody>
      </p:sp>
      <p:sp>
        <p:nvSpPr>
          <p:cNvPr id="35" name="Text Box 33"/>
          <p:cNvSpPr txBox="1">
            <a:spLocks noChangeArrowheads="1"/>
          </p:cNvSpPr>
          <p:nvPr/>
        </p:nvSpPr>
        <p:spPr bwMode="auto">
          <a:xfrm>
            <a:off x="972255" y="3254897"/>
            <a:ext cx="915612" cy="3391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01:10</a:t>
            </a:r>
            <a:r>
              <a:rPr lang="en-US" sz="1600" baseline="300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3</a:t>
            </a:r>
          </a:p>
        </p:txBody>
      </p:sp>
      <p:pic>
        <p:nvPicPr>
          <p:cNvPr id="41" name="Picture 9" descr="dots"/>
          <p:cNvPicPr>
            <a:picLocks noChangeAspect="1" noChangeArrowheads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93393" y="5312608"/>
            <a:ext cx="334963" cy="412750"/>
          </a:xfrm>
          <a:prstGeom prst="rect">
            <a:avLst/>
          </a:prstGeom>
          <a:noFill/>
        </p:spPr>
      </p:pic>
      <p:pic>
        <p:nvPicPr>
          <p:cNvPr id="42" name="Picture 3"/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02435" y="1621551"/>
            <a:ext cx="1252243" cy="7672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92647" y="4570168"/>
            <a:ext cx="467971" cy="493613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57686" y="2089934"/>
            <a:ext cx="1333500" cy="952500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49632" y="2970343"/>
            <a:ext cx="864217" cy="822885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8085" y="3796864"/>
            <a:ext cx="583453" cy="575708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05273" y="4166758"/>
            <a:ext cx="540718" cy="485962"/>
          </a:xfrm>
          <a:prstGeom prst="rect">
            <a:avLst/>
          </a:prstGeom>
        </p:spPr>
      </p:pic>
      <p:cxnSp>
        <p:nvCxnSpPr>
          <p:cNvPr id="49" name="Straight Connector 48"/>
          <p:cNvCxnSpPr/>
          <p:nvPr/>
        </p:nvCxnSpPr>
        <p:spPr>
          <a:xfrm>
            <a:off x="3736674" y="2448522"/>
            <a:ext cx="1419411" cy="29883"/>
          </a:xfrm>
          <a:prstGeom prst="line">
            <a:avLst/>
          </a:prstGeom>
          <a:ln w="28575" cap="flat" cmpd="sng" algn="ctr">
            <a:solidFill>
              <a:schemeClr val="accent4">
                <a:lumMod val="60000"/>
                <a:lumOff val="40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4038486" y="3108922"/>
            <a:ext cx="1419411" cy="29883"/>
          </a:xfrm>
          <a:prstGeom prst="line">
            <a:avLst/>
          </a:prstGeom>
          <a:ln w="28575" cap="flat" cmpd="sng" algn="ctr">
            <a:solidFill>
              <a:schemeClr val="accent4">
                <a:lumMod val="60000"/>
                <a:lumOff val="40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V="1">
            <a:off x="5042532" y="3957581"/>
            <a:ext cx="696259" cy="5977"/>
          </a:xfrm>
          <a:prstGeom prst="line">
            <a:avLst/>
          </a:prstGeom>
          <a:ln w="28575" cap="flat" cmpd="sng" algn="ctr">
            <a:solidFill>
              <a:schemeClr val="accent4">
                <a:lumMod val="60000"/>
                <a:lumOff val="40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970081" y="6340870"/>
            <a:ext cx="4131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Bell’s Law: new computer class per 10 years</a:t>
            </a:r>
          </a:p>
        </p:txBody>
      </p:sp>
      <p:sp>
        <p:nvSpPr>
          <p:cNvPr id="6" name="Right Brace 5"/>
          <p:cNvSpPr/>
          <p:nvPr/>
        </p:nvSpPr>
        <p:spPr bwMode="auto">
          <a:xfrm>
            <a:off x="7146013" y="1926955"/>
            <a:ext cx="304800" cy="1447800"/>
          </a:xfrm>
          <a:prstGeom prst="rightBrace">
            <a:avLst/>
          </a:prstGeom>
          <a:solidFill>
            <a:srgbClr val="FFFF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54" name="Right Brace 53"/>
          <p:cNvSpPr/>
          <p:nvPr/>
        </p:nvSpPr>
        <p:spPr bwMode="auto">
          <a:xfrm>
            <a:off x="7374613" y="3298555"/>
            <a:ext cx="304800" cy="1447800"/>
          </a:xfrm>
          <a:prstGeom prst="rightBrace">
            <a:avLst/>
          </a:prstGeom>
          <a:solidFill>
            <a:srgbClr val="FFFF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55" name="Right Brace 54"/>
          <p:cNvSpPr/>
          <p:nvPr/>
        </p:nvSpPr>
        <p:spPr bwMode="auto">
          <a:xfrm>
            <a:off x="7146013" y="4746355"/>
            <a:ext cx="304800" cy="990600"/>
          </a:xfrm>
          <a:prstGeom prst="rightBrace">
            <a:avLst/>
          </a:prstGeom>
          <a:solidFill>
            <a:srgbClr val="FFFF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465349" y="1942756"/>
            <a:ext cx="1524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Number crunching, Data Storage, Massive </a:t>
            </a:r>
            <a:r>
              <a:rPr lang="en-US" sz="1600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Inet</a:t>
            </a:r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 Services,</a:t>
            </a:r>
          </a:p>
          <a:p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ML, …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7853701" y="3724400"/>
            <a:ext cx="1524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Productivity,</a:t>
            </a:r>
          </a:p>
          <a:p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Interactive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7620000" y="4826156"/>
            <a:ext cx="152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Streaming from/to physical world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ACF598D-99D7-3E46-9F0C-2E8DD4E7AC89}"/>
              </a:ext>
            </a:extLst>
          </p:cNvPr>
          <p:cNvPicPr>
            <a:picLocks noChangeAspect="1"/>
          </p:cNvPicPr>
          <p:nvPr/>
        </p:nvPicPr>
        <p:blipFill>
          <a:blip r:embed="rId1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81001" y="4992484"/>
            <a:ext cx="540718" cy="456507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3DADA7A-ABD0-4E43-B882-FA94571CB3E9}"/>
              </a:ext>
            </a:extLst>
          </p:cNvPr>
          <p:cNvPicPr>
            <a:picLocks noChangeAspect="1"/>
          </p:cNvPicPr>
          <p:nvPr/>
        </p:nvPicPr>
        <p:blipFill>
          <a:blip r:embed="rId2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28556" y="5373415"/>
            <a:ext cx="328530" cy="32853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C6CD20A3-930D-FF43-B997-0763F8943AAD}"/>
              </a:ext>
            </a:extLst>
          </p:cNvPr>
          <p:cNvPicPr>
            <a:picLocks noChangeAspect="1"/>
          </p:cNvPicPr>
          <p:nvPr/>
        </p:nvPicPr>
        <p:blipFill>
          <a:blip r:embed="rId2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82692" y="5150969"/>
            <a:ext cx="351694" cy="351694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5E0D5A9B-4751-2D46-9AA3-4F67A358B7AA}"/>
              </a:ext>
            </a:extLst>
          </p:cNvPr>
          <p:cNvPicPr>
            <a:picLocks noChangeAspect="1"/>
          </p:cNvPicPr>
          <p:nvPr/>
        </p:nvPicPr>
        <p:blipFill>
          <a:blip r:embed="rId2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92402" y="4911255"/>
            <a:ext cx="463487" cy="463487"/>
          </a:xfrm>
          <a:prstGeom prst="rect">
            <a:avLst/>
          </a:prstGeom>
        </p:spPr>
      </p:pic>
      <p:sp>
        <p:nvSpPr>
          <p:cNvPr id="53" name="Rounded Rectangular Callout 52"/>
          <p:cNvSpPr/>
          <p:nvPr/>
        </p:nvSpPr>
        <p:spPr bwMode="auto">
          <a:xfrm>
            <a:off x="6268918" y="5976426"/>
            <a:ext cx="2328981" cy="572502"/>
          </a:xfrm>
          <a:prstGeom prst="wedgeRoundRectCallout">
            <a:avLst>
              <a:gd name="adj1" fmla="val -40131"/>
              <a:gd name="adj2" fmla="val -125403"/>
              <a:gd name="adj3" fmla="val 16667"/>
            </a:avLst>
          </a:prstGeom>
          <a:ln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20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Internet of Things!</a:t>
            </a:r>
          </a:p>
        </p:txBody>
      </p:sp>
    </p:spTree>
    <p:extLst>
      <p:ext uri="{BB962C8B-B14F-4D97-AF65-F5344CB8AC3E}">
        <p14:creationId xmlns:p14="http://schemas.microsoft.com/office/powerpoint/2010/main" val="3188514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12727"/>
            <a:ext cx="7886700" cy="986154"/>
          </a:xfrm>
        </p:spPr>
        <p:txBody>
          <a:bodyPr/>
          <a:lstStyle/>
          <a:p>
            <a:r>
              <a:rPr lang="en-US" dirty="0"/>
              <a:t>Early vs. Current Operating Systems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676400"/>
            <a:ext cx="7886700" cy="4968875"/>
          </a:xfrm>
        </p:spPr>
        <p:txBody>
          <a:bodyPr/>
          <a:lstStyle/>
          <a:p>
            <a:r>
              <a:rPr lang="en-US" sz="1800" dirty="0"/>
              <a:t>One user/application at any given time</a:t>
            </a:r>
          </a:p>
          <a:p>
            <a:pPr lvl="1"/>
            <a:r>
              <a:rPr lang="en-US" sz="1600" dirty="0"/>
              <a:t>Had complete control of hardware</a:t>
            </a:r>
          </a:p>
          <a:p>
            <a:pPr lvl="1"/>
            <a:r>
              <a:rPr lang="en-US" sz="1600" dirty="0"/>
              <a:t>OS was runtime library</a:t>
            </a:r>
          </a:p>
          <a:p>
            <a:pPr lvl="1"/>
            <a:r>
              <a:rPr lang="en-US" sz="1600" dirty="0"/>
              <a:t>Users would stand in line to use the computer</a:t>
            </a:r>
          </a:p>
          <a:p>
            <a:pPr lvl="1"/>
            <a:endParaRPr lang="en-US" sz="1600" dirty="0"/>
          </a:p>
          <a:p>
            <a:r>
              <a:rPr lang="en-US" sz="1800" dirty="0">
                <a:solidFill>
                  <a:srgbClr val="FF0000"/>
                </a:solidFill>
              </a:rPr>
              <a:t>Batch systems</a:t>
            </a:r>
          </a:p>
          <a:p>
            <a:pPr lvl="1"/>
            <a:r>
              <a:rPr lang="en-US" sz="1600" dirty="0"/>
              <a:t>Keep CPU busy by having a queue of jobs</a:t>
            </a:r>
          </a:p>
          <a:p>
            <a:pPr lvl="1"/>
            <a:r>
              <a:rPr lang="en-US" sz="1600" dirty="0"/>
              <a:t>OS would load next job while current one runs</a:t>
            </a:r>
          </a:p>
          <a:p>
            <a:pPr lvl="1"/>
            <a:r>
              <a:rPr lang="en-US" sz="1600" dirty="0"/>
              <a:t>Users would submit jobs, and wait, and wait, and wait … </a:t>
            </a:r>
          </a:p>
          <a:p>
            <a:pPr lvl="1"/>
            <a:endParaRPr lang="en-US" sz="1600" dirty="0"/>
          </a:p>
          <a:p>
            <a:r>
              <a:rPr lang="en-US" sz="1800" dirty="0"/>
              <a:t>Multiple users on computer at the same time</a:t>
            </a:r>
          </a:p>
          <a:p>
            <a:pPr lvl="1"/>
            <a:r>
              <a:rPr lang="en-US" sz="1600" dirty="0"/>
              <a:t>Multiprogramming: run multiple programs at the same time</a:t>
            </a:r>
          </a:p>
          <a:p>
            <a:pPr lvl="1"/>
            <a:r>
              <a:rPr lang="en-US" sz="1600" dirty="0"/>
              <a:t>Interactive performance: try to complete everyone’s tasks quickly</a:t>
            </a:r>
          </a:p>
          <a:p>
            <a:pPr lvl="1"/>
            <a:r>
              <a:rPr lang="en-CA" sz="1600" dirty="0"/>
              <a:t>As computers became cheaper, more important to optimize for user time, not computer time 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Title 1">
            <a:extLst>
              <a:ext uri="{FF2B5EF4-FFF2-40B4-BE49-F238E27FC236}">
                <a16:creationId xmlns:a16="http://schemas.microsoft.com/office/drawing/2014/main" id="{94090F88-AB43-C744-A770-D533E4CC3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Complexity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5A841C-7685-1F47-A597-E75A48D629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400" dirty="0"/>
              <a:t>Applications consisting of…</a:t>
            </a:r>
          </a:p>
          <a:p>
            <a:pPr lvl="1"/>
            <a:r>
              <a:rPr lang="en-US" altLang="en-US" sz="2000" dirty="0"/>
              <a:t>… a variety of software modules that …</a:t>
            </a:r>
          </a:p>
          <a:p>
            <a:pPr lvl="1"/>
            <a:r>
              <a:rPr lang="en-US" altLang="en-US" sz="2000" dirty="0"/>
              <a:t>… run on a variety of devices (machines) that</a:t>
            </a:r>
          </a:p>
          <a:p>
            <a:pPr lvl="2"/>
            <a:r>
              <a:rPr lang="en-US" altLang="en-US" sz="1800" dirty="0"/>
              <a:t>… implement different hardware architectures</a:t>
            </a:r>
          </a:p>
          <a:p>
            <a:pPr lvl="2"/>
            <a:r>
              <a:rPr lang="en-US" altLang="en-US" sz="1800" dirty="0"/>
              <a:t>… run competing applications</a:t>
            </a:r>
          </a:p>
          <a:p>
            <a:pPr lvl="2"/>
            <a:r>
              <a:rPr lang="en-US" altLang="en-US" sz="1800" dirty="0"/>
              <a:t>… fail in unexpected ways</a:t>
            </a:r>
          </a:p>
          <a:p>
            <a:pPr lvl="2"/>
            <a:r>
              <a:rPr lang="en-US" altLang="en-US" sz="1800" dirty="0"/>
              <a:t>… can be under a variety of attacks</a:t>
            </a:r>
          </a:p>
          <a:p>
            <a:pPr lvl="2"/>
            <a:endParaRPr lang="en-US" altLang="en-US" sz="1800" dirty="0"/>
          </a:p>
          <a:p>
            <a:r>
              <a:rPr lang="en-US" altLang="en-US" sz="2400" dirty="0"/>
              <a:t>Not feasible to test software for all possible environments and combinations of components and devices</a:t>
            </a:r>
          </a:p>
          <a:p>
            <a:pPr lvl="1"/>
            <a:r>
              <a:rPr lang="en-US" altLang="en-US" sz="2000" dirty="0"/>
              <a:t>Question is not whether there are bugs but how serious are bugs! </a:t>
            </a:r>
          </a:p>
          <a:p>
            <a:pPr lvl="1"/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931192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DD99F-82CE-814E-929A-0B7A88CDF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Kernel Complexity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2798D51D-1B63-B34B-AF60-7F55725FFB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746" t="2137"/>
          <a:stretch/>
        </p:blipFill>
        <p:spPr bwMode="auto">
          <a:xfrm>
            <a:off x="1371600" y="1917699"/>
            <a:ext cx="6586779" cy="4210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43FB43F-F680-F142-9B1C-C75DA957F657}"/>
              </a:ext>
            </a:extLst>
          </p:cNvPr>
          <p:cNvSpPr txBox="1"/>
          <p:nvPr/>
        </p:nvSpPr>
        <p:spPr>
          <a:xfrm rot="16200000">
            <a:off x="-798824" y="3838223"/>
            <a:ext cx="2854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Lines of Code in Linux Kernel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192617-1020-0542-8DEE-CAC10FBA62D0}"/>
              </a:ext>
            </a:extLst>
          </p:cNvPr>
          <p:cNvSpPr txBox="1"/>
          <p:nvPr/>
        </p:nvSpPr>
        <p:spPr>
          <a:xfrm>
            <a:off x="3883236" y="6128080"/>
            <a:ext cx="1563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Kernel Versions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A3022B9-1838-6043-8203-C452EFFE78E9}"/>
              </a:ext>
            </a:extLst>
          </p:cNvPr>
          <p:cNvSpPr txBox="1"/>
          <p:nvPr/>
        </p:nvSpPr>
        <p:spPr>
          <a:xfrm>
            <a:off x="914321" y="4972425"/>
            <a:ext cx="5036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05M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8F88A4-D61C-7F4D-97F5-110ACBAF0D97}"/>
              </a:ext>
            </a:extLst>
          </p:cNvPr>
          <p:cNvSpPr txBox="1"/>
          <p:nvPr/>
        </p:nvSpPr>
        <p:spPr>
          <a:xfrm>
            <a:off x="914321" y="4172628"/>
            <a:ext cx="5036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10M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94E1264-0948-C347-BD2A-404E7F716856}"/>
              </a:ext>
            </a:extLst>
          </p:cNvPr>
          <p:cNvSpPr txBox="1"/>
          <p:nvPr/>
        </p:nvSpPr>
        <p:spPr>
          <a:xfrm>
            <a:off x="914321" y="3372831"/>
            <a:ext cx="5036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15M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87E24B-B7B9-324A-B063-370F6DB97ECC}"/>
              </a:ext>
            </a:extLst>
          </p:cNvPr>
          <p:cNvSpPr txBox="1"/>
          <p:nvPr/>
        </p:nvSpPr>
        <p:spPr>
          <a:xfrm>
            <a:off x="914321" y="2573034"/>
            <a:ext cx="5036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20M</a:t>
            </a:r>
          </a:p>
        </p:txBody>
      </p:sp>
    </p:spTree>
    <p:extLst>
      <p:ext uri="{BB962C8B-B14F-4D97-AF65-F5344CB8AC3E}">
        <p14:creationId xmlns:p14="http://schemas.microsoft.com/office/powerpoint/2010/main" val="393406905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do We Tame Complexity?</a:t>
            </a:r>
          </a:p>
        </p:txBody>
      </p:sp>
      <p:sp>
        <p:nvSpPr>
          <p:cNvPr id="159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/>
              <a:t>Every piece of computer hardware different</a:t>
            </a:r>
          </a:p>
          <a:p>
            <a:pPr lvl="1"/>
            <a:r>
              <a:rPr lang="en-US" sz="1800" dirty="0"/>
              <a:t>Different CPUs</a:t>
            </a:r>
          </a:p>
          <a:p>
            <a:pPr lvl="2"/>
            <a:r>
              <a:rPr lang="en-US" sz="1600" dirty="0"/>
              <a:t>Pentium, ARM, PowerPC, </a:t>
            </a:r>
            <a:r>
              <a:rPr lang="en-US" sz="1600" dirty="0" err="1"/>
              <a:t>ColdFire</a:t>
            </a:r>
            <a:endParaRPr lang="en-US" sz="1600" dirty="0"/>
          </a:p>
          <a:p>
            <a:pPr lvl="1"/>
            <a:r>
              <a:rPr lang="en-US" sz="1800" dirty="0"/>
              <a:t>Different amounts of memory, disk, …</a:t>
            </a:r>
          </a:p>
          <a:p>
            <a:pPr lvl="1"/>
            <a:r>
              <a:rPr lang="en-US" sz="1800" dirty="0"/>
              <a:t>Different types of devices</a:t>
            </a:r>
          </a:p>
          <a:p>
            <a:pPr lvl="2"/>
            <a:r>
              <a:rPr lang="en-US" sz="1600" dirty="0"/>
              <a:t>Mice, keyboards, sensors, cameras, fingerprint readers, touch screen</a:t>
            </a:r>
          </a:p>
          <a:p>
            <a:pPr lvl="1"/>
            <a:r>
              <a:rPr lang="en-US" sz="1800" dirty="0"/>
              <a:t>Different networking environment</a:t>
            </a:r>
          </a:p>
          <a:p>
            <a:pPr lvl="2"/>
            <a:r>
              <a:rPr lang="en-US" sz="1600" dirty="0"/>
              <a:t>Cable, DSL, Wireless, …</a:t>
            </a:r>
          </a:p>
          <a:p>
            <a:r>
              <a:rPr lang="en-US" sz="2000"/>
              <a:t>Questions</a:t>
            </a:r>
            <a:endParaRPr lang="en-US" sz="2000" dirty="0"/>
          </a:p>
          <a:p>
            <a:pPr lvl="1"/>
            <a:r>
              <a:rPr lang="en-US" sz="1800" dirty="0"/>
              <a:t>Does programmer need to write single program that performs many independent activities?</a:t>
            </a:r>
          </a:p>
          <a:p>
            <a:pPr lvl="1"/>
            <a:r>
              <a:rPr lang="en-US" sz="1800" dirty="0"/>
              <a:t>Does every program have to be altered for every piece of hardware?</a:t>
            </a:r>
          </a:p>
          <a:p>
            <a:pPr lvl="1"/>
            <a:r>
              <a:rPr lang="en-US" sz="1800" dirty="0"/>
              <a:t>Does one faulty program crash everything?</a:t>
            </a:r>
          </a:p>
          <a:p>
            <a:pPr lvl="1"/>
            <a:r>
              <a:rPr lang="en-US" sz="1800" dirty="0"/>
              <a:t>Does every program have access to all hardware?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67077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97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97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97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97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97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97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97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97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97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597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597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97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97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97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597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597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597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597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4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5974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5974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4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5974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5974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4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5974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5974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4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5974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5974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9747" grpId="0" uiExpand="1" build="p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645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dirty="0"/>
              <a:t>OS provides VM abstraction to handle diverse HW</a:t>
            </a:r>
          </a:p>
          <a:p>
            <a:pPr lvl="1"/>
            <a:r>
              <a:rPr lang="en-US" sz="2000" dirty="0"/>
              <a:t>OS simplifies application development by providing standard services</a:t>
            </a:r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r>
              <a:rPr lang="en-US" sz="2400" dirty="0"/>
              <a:t>OS coordinates resources and protect users from each other</a:t>
            </a:r>
          </a:p>
          <a:p>
            <a:pPr lvl="1"/>
            <a:r>
              <a:rPr lang="en-US" sz="2000" dirty="0"/>
              <a:t>OS can provide fault containment, fault tolerance, and fault recovery</a:t>
            </a:r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r>
              <a:rPr lang="en-US" sz="2400" dirty="0"/>
              <a:t>ECE 350 combines ideas and concepts from many other areas of computer science and engineering</a:t>
            </a:r>
          </a:p>
          <a:p>
            <a:pPr lvl="1"/>
            <a:r>
              <a:rPr lang="en-US" sz="2000" dirty="0"/>
              <a:t>Languages, data structures, hardware, and algorithms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265398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68ADC8-6472-FF4F-80C7-5735228C56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ECE 350 GTAs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EA9C671-0F4D-4A4E-81EC-F23498CA4FBB}"/>
              </a:ext>
            </a:extLst>
          </p:cNvPr>
          <p:cNvSpPr txBox="1"/>
          <p:nvPr/>
        </p:nvSpPr>
        <p:spPr>
          <a:xfrm>
            <a:off x="3143746" y="2743697"/>
            <a:ext cx="4768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Khilav</a:t>
            </a:r>
            <a:r>
              <a:rPr lang="en-CA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 </a:t>
            </a:r>
            <a:r>
              <a:rPr lang="en-CA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Divyang</a:t>
            </a:r>
            <a:r>
              <a:rPr lang="en-CA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 </a:t>
            </a:r>
            <a:r>
              <a:rPr lang="en-CA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Soni</a:t>
            </a:r>
            <a:br>
              <a:rPr lang="en-CA" dirty="0">
                <a:latin typeface="Gill Sans Light" panose="020B0302020104020203" pitchFamily="34" charset="-79"/>
                <a:cs typeface="Gill Sans Light" panose="020B0302020104020203" pitchFamily="34" charset="-79"/>
              </a:rPr>
            </a:br>
            <a:r>
              <a:rPr lang="en-CA" dirty="0">
                <a:latin typeface="Ubuntu Mono" panose="020B0509030602030204" pitchFamily="49" charset="0"/>
                <a:hlinkClick r:id="rId2"/>
              </a:rPr>
              <a:t>k7soni@uwaterloo.ca</a:t>
            </a:r>
            <a:endParaRPr lang="en-CA" dirty="0">
              <a:latin typeface="Ubuntu Mono" panose="020B0509030602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276C332-AEF2-F940-A95F-6840807F7CF6}"/>
              </a:ext>
            </a:extLst>
          </p:cNvPr>
          <p:cNvSpPr txBox="1"/>
          <p:nvPr/>
        </p:nvSpPr>
        <p:spPr>
          <a:xfrm>
            <a:off x="1232855" y="4482150"/>
            <a:ext cx="4768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TBD</a:t>
            </a:r>
          </a:p>
          <a:p>
            <a:pPr algn="r"/>
            <a:r>
              <a:rPr lang="en-US" dirty="0">
                <a:latin typeface="Ubuntu Mono" panose="020B0509030602030204" pitchFamily="49" charset="0"/>
                <a:cs typeface="Gill Sans Light" panose="020B0302020104020203" pitchFamily="34" charset="-79"/>
                <a:hlinkClick r:id="rId3"/>
              </a:rPr>
              <a:t>tbd@uwaterloo.ca</a:t>
            </a:r>
            <a:endParaRPr lang="en-US" dirty="0">
              <a:latin typeface="Ubuntu Mono" panose="020B0509030602030204" pitchFamily="49" charset="0"/>
              <a:cs typeface="Gill Sans Light" panose="020B0302020104020203" pitchFamily="34" charset="-79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27E557CC-4F5C-E147-9418-A63F1085227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32409" y="4127655"/>
            <a:ext cx="1340473" cy="134047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093D255-4C61-904B-BA66-D9BE2A51775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372244" y="2396627"/>
            <a:ext cx="1340473" cy="134047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57470993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B830288-9BB8-E345-84FB-64C99FE3A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pic>
        <p:nvPicPr>
          <p:cNvPr id="7174" name="Picture 6">
            <a:extLst>
              <a:ext uri="{FF2B5EF4-FFF2-40B4-BE49-F238E27FC236}">
                <a16:creationId xmlns:a16="http://schemas.microsoft.com/office/drawing/2014/main" id="{8BA57BBB-068E-1740-8FAB-876876D585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3888" y="4441002"/>
            <a:ext cx="3466769" cy="1733385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04B5E64-04D4-F044-9947-E412A92E317C}"/>
              </a:ext>
            </a:extLst>
          </p:cNvPr>
          <p:cNvSpPr/>
          <p:nvPr/>
        </p:nvSpPr>
        <p:spPr>
          <a:xfrm>
            <a:off x="4153502" y="6703153"/>
            <a:ext cx="827471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globaldigitalcitizen.org</a:t>
            </a:r>
            <a:endParaRPr lang="en-US" sz="60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8647540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D2BC04-D7A4-2D45-957C-0AC05B07BF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53A5FE-6850-F546-8B5B-00CF648894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Slides by courtesy of Anderson, Culler, </a:t>
            </a:r>
            <a:r>
              <a:rPr lang="en-US" dirty="0" err="1"/>
              <a:t>Stoica</a:t>
            </a:r>
            <a:r>
              <a:rPr lang="en-US" dirty="0"/>
              <a:t>, </a:t>
            </a:r>
            <a:r>
              <a:rPr lang="en-US" dirty="0" err="1"/>
              <a:t>Silberschatz</a:t>
            </a:r>
            <a:r>
              <a:rPr lang="en-US" dirty="0"/>
              <a:t>, Joseph, Canny, and Kumar </a:t>
            </a:r>
            <a:r>
              <a:rPr lang="en-US"/>
              <a:t>(Sam)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17981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E340A-7CE1-4244-987F-56474CFB8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91E026-6F88-2E46-81C1-39B7423DD1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CA" dirty="0"/>
              <a:t>Main textbook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CA" sz="2000" dirty="0">
                <a:hlinkClick r:id="rId3"/>
              </a:rPr>
              <a:t>Operating Systems: Principles and Practice </a:t>
            </a:r>
            <a:r>
              <a:rPr lang="en-CA" sz="1800" dirty="0">
                <a:hlinkClick r:id="rId3"/>
              </a:rPr>
              <a:t>(2nd Edition)</a:t>
            </a:r>
            <a:endParaRPr lang="en-CA" sz="2000" dirty="0"/>
          </a:p>
          <a:p>
            <a:pPr>
              <a:lnSpc>
                <a:spcPct val="150000"/>
              </a:lnSpc>
            </a:pPr>
            <a:endParaRPr lang="en-CA" dirty="0"/>
          </a:p>
          <a:p>
            <a:pPr>
              <a:lnSpc>
                <a:spcPct val="150000"/>
              </a:lnSpc>
            </a:pPr>
            <a:r>
              <a:rPr lang="en-CA" dirty="0"/>
              <a:t>Optional references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CA" sz="2000" dirty="0">
                <a:hlinkClick r:id="rId4"/>
              </a:rPr>
              <a:t>Operating Systems: Three Easy Pieces (Freely Available)</a:t>
            </a:r>
            <a:br>
              <a:rPr lang="en-CA" sz="2000" dirty="0"/>
            </a:br>
            <a:endParaRPr lang="en-CA" sz="2000" dirty="0">
              <a:hlinkClick r:id="rId5"/>
            </a:endParaRPr>
          </a:p>
          <a:p>
            <a:pPr marL="457200" lvl="1" indent="0">
              <a:lnSpc>
                <a:spcPct val="150000"/>
              </a:lnSpc>
              <a:buNone/>
            </a:pPr>
            <a:r>
              <a:rPr lang="en-CA" sz="2000" dirty="0">
                <a:hlinkClick r:id="rId5"/>
              </a:rPr>
              <a:t>Operating System Concepts </a:t>
            </a:r>
            <a:r>
              <a:rPr lang="en-CA" sz="1800" dirty="0">
                <a:hlinkClick r:id="rId5"/>
              </a:rPr>
              <a:t>(10th Edition)</a:t>
            </a:r>
            <a:endParaRPr lang="en-CA" sz="1800" dirty="0"/>
          </a:p>
          <a:p>
            <a:pPr lvl="1">
              <a:lnSpc>
                <a:spcPct val="150000"/>
              </a:lnSpc>
            </a:pPr>
            <a:endParaRPr lang="en-US" dirty="0"/>
          </a:p>
        </p:txBody>
      </p:sp>
      <p:pic>
        <p:nvPicPr>
          <p:cNvPr id="1030" name="Picture 6" descr="Image result for Operating System Concepts (10th Edition)">
            <a:extLst>
              <a:ext uri="{FF2B5EF4-FFF2-40B4-BE49-F238E27FC236}">
                <a16:creationId xmlns:a16="http://schemas.microsoft.com/office/drawing/2014/main" id="{A36FA8A0-9B49-DC4C-9BE8-6FC562DDF8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15684" y="5128895"/>
            <a:ext cx="1352548" cy="1352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Operating Systems: Three Easy Pieces">
            <a:extLst>
              <a:ext uri="{FF2B5EF4-FFF2-40B4-BE49-F238E27FC236}">
                <a16:creationId xmlns:a16="http://schemas.microsoft.com/office/drawing/2014/main" id="{B1E323EB-06AE-AC4B-A6BC-128678A698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15684" y="3649554"/>
            <a:ext cx="1352548" cy="1352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Image result for Operating Systems: Principles and Practice (2nd Edition)">
            <a:extLst>
              <a:ext uri="{FF2B5EF4-FFF2-40B4-BE49-F238E27FC236}">
                <a16:creationId xmlns:a16="http://schemas.microsoft.com/office/drawing/2014/main" id="{56EB3BE9-EE96-5044-91CB-F3807F69EF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15684" y="1577552"/>
            <a:ext cx="1352548" cy="1352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48262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ACCEA2-4989-034E-82D5-FA7E52AC1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Prerequisite: ECE 252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2957C9-6526-854A-8E56-BBEF542D2F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400" dirty="0"/>
              <a:t>It is assumed that you know</a:t>
            </a:r>
          </a:p>
          <a:p>
            <a:pPr lvl="1"/>
            <a:r>
              <a:rPr lang="en-US" altLang="en-US" sz="2000" dirty="0">
                <a:solidFill>
                  <a:srgbClr val="FF0000"/>
                </a:solidFill>
              </a:rPr>
              <a:t>File system API</a:t>
            </a:r>
            <a:endParaRPr lang="en-US" altLang="en-US" sz="2000" dirty="0"/>
          </a:p>
          <a:p>
            <a:pPr lvl="2"/>
            <a:r>
              <a:rPr lang="en-US" altLang="en-US" sz="1600" dirty="0"/>
              <a:t>File operations, directory structure</a:t>
            </a:r>
          </a:p>
          <a:p>
            <a:pPr lvl="1"/>
            <a:r>
              <a:rPr lang="en-US" altLang="en-US" sz="2000" dirty="0">
                <a:solidFill>
                  <a:srgbClr val="FF0000"/>
                </a:solidFill>
              </a:rPr>
              <a:t>Processes and threads</a:t>
            </a:r>
          </a:p>
          <a:p>
            <a:pPr lvl="2"/>
            <a:r>
              <a:rPr lang="en-US" altLang="en-US" sz="1600" dirty="0"/>
              <a:t>PCB, TCB, process/thread life cycle, fork and exec, signals </a:t>
            </a:r>
          </a:p>
          <a:p>
            <a:pPr lvl="1"/>
            <a:r>
              <a:rPr lang="en-US" altLang="en-US" sz="2000" dirty="0">
                <a:solidFill>
                  <a:srgbClr val="FF0000"/>
                </a:solidFill>
              </a:rPr>
              <a:t>Inter-process communication</a:t>
            </a:r>
          </a:p>
          <a:p>
            <a:pPr lvl="2"/>
            <a:r>
              <a:rPr lang="en-US" altLang="en-US" sz="1600" dirty="0"/>
              <a:t>File sharing, memory sharing, message passing, pipes </a:t>
            </a:r>
          </a:p>
          <a:p>
            <a:pPr lvl="1"/>
            <a:r>
              <a:rPr lang="en-US" altLang="en-US" sz="2000" dirty="0">
                <a:solidFill>
                  <a:srgbClr val="FF0000"/>
                </a:solidFill>
              </a:rPr>
              <a:t>Networking</a:t>
            </a:r>
            <a:endParaRPr lang="en-US" altLang="en-US" sz="2000" dirty="0"/>
          </a:p>
          <a:p>
            <a:pPr lvl="2"/>
            <a:r>
              <a:rPr lang="en-US" altLang="en-US" sz="1600" dirty="0"/>
              <a:t>Sockets, ports, client and server programs </a:t>
            </a:r>
          </a:p>
          <a:p>
            <a:pPr lvl="1"/>
            <a:r>
              <a:rPr lang="en-US" altLang="en-US" sz="2000" dirty="0">
                <a:solidFill>
                  <a:srgbClr val="FF0000"/>
                </a:solidFill>
              </a:rPr>
              <a:t>Concurrency</a:t>
            </a:r>
            <a:endParaRPr lang="en-US" altLang="en-US" sz="2000" dirty="0"/>
          </a:p>
          <a:p>
            <a:pPr lvl="2"/>
            <a:r>
              <a:rPr lang="en-US" altLang="en-US" sz="1600" dirty="0"/>
              <a:t>Mutual exclusion, mutex, semaphores, locks, condition variables, monitors</a:t>
            </a:r>
          </a:p>
          <a:p>
            <a:pPr lvl="1"/>
            <a:r>
              <a:rPr lang="en-US" altLang="en-US" sz="2000" dirty="0">
                <a:solidFill>
                  <a:srgbClr val="FF0000"/>
                </a:solidFill>
              </a:rPr>
              <a:t>Deadlock</a:t>
            </a:r>
          </a:p>
          <a:p>
            <a:pPr lvl="2"/>
            <a:r>
              <a:rPr lang="en-US" altLang="en-US" sz="1600" dirty="0"/>
              <a:t>Avoidance, detection, recovery, Banker's algorithm</a:t>
            </a:r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B84CF3B7-68D2-B349-BFBC-445AB3F4AD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80323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6|19.7|105|29.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6|19.7|105|29.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3|133|17.8|16.7|9.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6|13|11.3|10.9|11.8"/>
</p:tagLst>
</file>

<file path=ppt/theme/theme1.xml><?xml version="1.0" encoding="utf-8"?>
<a:theme xmlns:a="http://schemas.openxmlformats.org/drawingml/2006/main" name="gill-sans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2" id="{C1BE2A55-E0B4-9D4A-BC3B-61AA3D7CE71B}" vid="{17B29218-6A61-0241-B066-754774614DC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3856</TotalTime>
  <Words>3985</Words>
  <Application>Microsoft Macintosh PowerPoint</Application>
  <PresentationFormat>On-screen Show (4:3)</PresentationFormat>
  <Paragraphs>864</Paragraphs>
  <Slides>71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80" baseType="lpstr">
      <vt:lpstr>Arial</vt:lpstr>
      <vt:lpstr>Calibri</vt:lpstr>
      <vt:lpstr>Comic Sans MS</vt:lpstr>
      <vt:lpstr>Consolas</vt:lpstr>
      <vt:lpstr>Gill Sans Light</vt:lpstr>
      <vt:lpstr>Gill Sans SemiBold</vt:lpstr>
      <vt:lpstr>Segoe Print</vt:lpstr>
      <vt:lpstr>Ubuntu Mono</vt:lpstr>
      <vt:lpstr>gill-sans</vt:lpstr>
      <vt:lpstr>PowerPoint Presentation</vt:lpstr>
      <vt:lpstr>Lecture 1: Introduction</vt:lpstr>
      <vt:lpstr>Outline</vt:lpstr>
      <vt:lpstr>Useful Links</vt:lpstr>
      <vt:lpstr>Class is Entirely Online!</vt:lpstr>
      <vt:lpstr>Who Are We?</vt:lpstr>
      <vt:lpstr>ECE 350 GTAs</vt:lpstr>
      <vt:lpstr>Readings</vt:lpstr>
      <vt:lpstr>Prerequisite: ECE 252 </vt:lpstr>
      <vt:lpstr>ECE 350 Is a Class About…</vt:lpstr>
      <vt:lpstr>Why Take ECE 350?  Why Learn About OS?</vt:lpstr>
      <vt:lpstr>PowerPoint Presentation</vt:lpstr>
      <vt:lpstr>Evaluation</vt:lpstr>
      <vt:lpstr>Contingency Proviso</vt:lpstr>
      <vt:lpstr>Lab Project</vt:lpstr>
      <vt:lpstr>Groups</vt:lpstr>
      <vt:lpstr>Milestones</vt:lpstr>
      <vt:lpstr>Start Early!</vt:lpstr>
      <vt:lpstr>Techniques for Partitioning Tasks</vt:lpstr>
      <vt:lpstr>Communication</vt:lpstr>
      <vt:lpstr>Coordination</vt:lpstr>
      <vt:lpstr>How to Make it Work?</vt:lpstr>
      <vt:lpstr>Suggested Documents for You to Maintain</vt:lpstr>
      <vt:lpstr>Use Software Tools</vt:lpstr>
      <vt:lpstr>Test Continuously</vt:lpstr>
      <vt:lpstr>Late Submissions</vt:lpstr>
      <vt:lpstr>Collaboration Policy</vt:lpstr>
      <vt:lpstr>Seeking Help</vt:lpstr>
      <vt:lpstr>Important Near-term Task</vt:lpstr>
      <vt:lpstr>PowerPoint Presentation</vt:lpstr>
      <vt:lpstr>What is a Real-time System?</vt:lpstr>
      <vt:lpstr>Types of Real-time Systems</vt:lpstr>
      <vt:lpstr>Real-time Spectrum</vt:lpstr>
      <vt:lpstr>What is an Operating System?</vt:lpstr>
      <vt:lpstr>What is an Operating System? (cont.)</vt:lpstr>
      <vt:lpstr>What is an Operating System? (cont.)</vt:lpstr>
      <vt:lpstr>Hardware/Software Interface</vt:lpstr>
      <vt:lpstr>OS Basics: Virtualizing Hardware</vt:lpstr>
      <vt:lpstr>What is an Operating System? (cont.)</vt:lpstr>
      <vt:lpstr>OS Basics: Switching Processes</vt:lpstr>
      <vt:lpstr>OS Basics: Switching Processes</vt:lpstr>
      <vt:lpstr>OS Basics: Switching Processes (cont.)</vt:lpstr>
      <vt:lpstr>OS Basics: Switching Processes (cont.)</vt:lpstr>
      <vt:lpstr>OS Basics: Protection</vt:lpstr>
      <vt:lpstr>OS Basics: Protection (cont.)</vt:lpstr>
      <vt:lpstr>What is an Operating System? (cont.)</vt:lpstr>
      <vt:lpstr>OS Basics: I/O</vt:lpstr>
      <vt:lpstr>OS Basics: Look and Feel</vt:lpstr>
      <vt:lpstr>OS Basics: Background Management</vt:lpstr>
      <vt:lpstr>OS Basics: Hardware Support</vt:lpstr>
      <vt:lpstr>What Do Operating Systems Do?</vt:lpstr>
      <vt:lpstr>What Do Operating Systems Do? (cont.)</vt:lpstr>
      <vt:lpstr>Virtual Machines (VMs)</vt:lpstr>
      <vt:lpstr>Process VMs</vt:lpstr>
      <vt:lpstr>System Virtual Machines:  Layers of OSes</vt:lpstr>
      <vt:lpstr>Containers: Low-weight Alternatives to Full-system Virtualization</vt:lpstr>
      <vt:lpstr>What Makes Operating Systems so Exciting and Challenging?</vt:lpstr>
      <vt:lpstr>Technology Trends</vt:lpstr>
      <vt:lpstr>End of Growth of  Single Program Speed</vt:lpstr>
      <vt:lpstr>Modern Processors</vt:lpstr>
      <vt:lpstr>Memory Hierarchy</vt:lpstr>
      <vt:lpstr>Numbers Everyone Should Know [Jeff Dean, 2009]</vt:lpstr>
      <vt:lpstr>Network, IO, and Memory Bandwidth Trends</vt:lpstr>
      <vt:lpstr>People to Computer Ratio Trend</vt:lpstr>
      <vt:lpstr>Early vs. Current Operating Systems</vt:lpstr>
      <vt:lpstr>Complexity</vt:lpstr>
      <vt:lpstr>Kernel Complexity</vt:lpstr>
      <vt:lpstr>How do We Tame Complexity?</vt:lpstr>
      <vt:lpstr>Summary</vt:lpstr>
      <vt:lpstr>Questions?</vt:lpstr>
      <vt:lpstr>Acknowledgment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Seyed Majid Zahedi</dc:creator>
  <cp:lastModifiedBy>Seyed Majid Zahedi</cp:lastModifiedBy>
  <cp:revision>89</cp:revision>
  <dcterms:created xsi:type="dcterms:W3CDTF">2020-09-14T23:52:01Z</dcterms:created>
  <dcterms:modified xsi:type="dcterms:W3CDTF">2022-01-02T20:37:31Z</dcterms:modified>
</cp:coreProperties>
</file>